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256" r:id="rId5"/>
    <p:sldId id="1186" r:id="rId6"/>
    <p:sldId id="1199" r:id="rId7"/>
    <p:sldId id="1190" r:id="rId8"/>
    <p:sldId id="1189" r:id="rId9"/>
    <p:sldId id="1193" r:id="rId10"/>
    <p:sldId id="1187" r:id="rId11"/>
    <p:sldId id="259" r:id="rId12"/>
    <p:sldId id="1191" r:id="rId13"/>
    <p:sldId id="267" r:id="rId14"/>
    <p:sldId id="270" r:id="rId15"/>
    <p:sldId id="260" r:id="rId16"/>
    <p:sldId id="1196" r:id="rId17"/>
    <p:sldId id="1192" r:id="rId18"/>
    <p:sldId id="276" r:id="rId19"/>
    <p:sldId id="273" r:id="rId20"/>
    <p:sldId id="1198" r:id="rId21"/>
    <p:sldId id="274" r:id="rId22"/>
    <p:sldId id="275" r:id="rId23"/>
    <p:sldId id="266" r:id="rId24"/>
    <p:sldId id="1195" r:id="rId25"/>
    <p:sldId id="279"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b175ff203ea2a94fa44cb03eb7daa525ef8b83dadf9cc63b147c7146e72bd1fa::" providerId="AD"/>
      </p:ext>
    </p:extLst>
  </p:cmAuthor>
  <p:cmAuthor id="2" name="Jennifer Herron" initials="JH" lastIdx="1" clrIdx="1">
    <p:extLst>
      <p:ext uri="{19B8F6BF-5375-455C-9EA6-DF929625EA0E}">
        <p15:presenceInfo xmlns:p15="http://schemas.microsoft.com/office/powerpoint/2012/main" userId="S::jennifer@action-engineering.com::27a3339d-3c78-4740-9f6e-844803277e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869B6-69E2-46E1-9B4C-086CF5FD0443}" v="849" dt="2020-11-06T20:17:21.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5" autoAdjust="0"/>
    <p:restoredTop sz="77602" autoAdjust="0"/>
  </p:normalViewPr>
  <p:slideViewPr>
    <p:cSldViewPr snapToGrid="0">
      <p:cViewPr varScale="1">
        <p:scale>
          <a:sx n="125" d="100"/>
          <a:sy n="125" d="100"/>
        </p:scale>
        <p:origin x="1712" y="80"/>
      </p:cViewPr>
      <p:guideLst/>
    </p:cSldViewPr>
  </p:slideViewPr>
  <p:notesTextViewPr>
    <p:cViewPr>
      <p:scale>
        <a:sx n="1" d="1"/>
        <a:sy n="1" d="1"/>
      </p:scale>
      <p:origin x="0" y="0"/>
    </p:cViewPr>
  </p:notesTextViewPr>
  <p:sorterViewPr>
    <p:cViewPr>
      <p:scale>
        <a:sx n="130" d="100"/>
        <a:sy n="13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4T13:52:54.952" idx="1">
    <p:pos x="337" y="1084"/>
    <p:text>The updated 'Near Term Strategy ' charter should be: Identifies challenges, gaps, and problems inhibiting understanding and adoption of model-based methods.</p:text>
    <p:extLst>
      <p:ext uri="{C676402C-5697-4E1C-873F-D02D1690AC5C}">
        <p15:threadingInfo xmlns:p15="http://schemas.microsoft.com/office/powerpoint/2012/main" timeZoneBias="480"/>
      </p:ext>
    </p:extLst>
  </p:cm>
  <p:cm authorId="2" dt="2020-11-04T16:13:33.832" idx="1">
    <p:pos x="337" y="1180"/>
    <p:text>replaced</p:text>
    <p:extLst>
      <p:ext uri="{C676402C-5697-4E1C-873F-D02D1690AC5C}">
        <p15:threadingInfo xmlns:p15="http://schemas.microsoft.com/office/powerpoint/2012/main" timeZoneBias="42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65A68-A042-4010-BA00-A3E2542190B7}"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7E80C-12CF-4A0A-A803-9FAD801FB396}" type="slidenum">
              <a:rPr lang="en-US" smtClean="0"/>
              <a:t>‹#›</a:t>
            </a:fld>
            <a:endParaRPr lang="en-US"/>
          </a:p>
        </p:txBody>
      </p:sp>
    </p:spTree>
    <p:extLst>
      <p:ext uri="{BB962C8B-B14F-4D97-AF65-F5344CB8AC3E}">
        <p14:creationId xmlns:p14="http://schemas.microsoft.com/office/powerpoint/2010/main" val="142233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ojects.mbe.institute/projects/terms-wg/wiki/Mode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rojects.mbe.institute/projects/terms-wg/wiki/Digital_enterpris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projects.mbe.institute/projects/terms-wg/wiki/Product_lifecycle" TargetMode="External"/><Relationship Id="rId4" Type="http://schemas.openxmlformats.org/officeDocument/2006/relationships/hyperlink" Target="https://projects.mbe.institute/projects/terms-wg/wiki/Mode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Jennifer Herron.</a:t>
            </a:r>
          </a:p>
        </p:txBody>
      </p:sp>
      <p:sp>
        <p:nvSpPr>
          <p:cNvPr id="4" name="Slide Number Placeholder 3"/>
          <p:cNvSpPr>
            <a:spLocks noGrp="1"/>
          </p:cNvSpPr>
          <p:nvPr>
            <p:ph type="sldNum" sz="quarter" idx="5"/>
          </p:nvPr>
        </p:nvSpPr>
        <p:spPr/>
        <p:txBody>
          <a:bodyPr/>
          <a:lstStyle/>
          <a:p>
            <a:fld id="{B927E80C-12CF-4A0A-A803-9FAD801FB396}" type="slidenum">
              <a:rPr lang="en-US" smtClean="0"/>
              <a:t>1</a:t>
            </a:fld>
            <a:endParaRPr lang="en-US"/>
          </a:p>
        </p:txBody>
      </p:sp>
    </p:spTree>
    <p:extLst>
      <p:ext uri="{BB962C8B-B14F-4D97-AF65-F5344CB8AC3E}">
        <p14:creationId xmlns:p14="http://schemas.microsoft.com/office/powerpoint/2010/main" val="2802573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600"/>
              </a:spcBef>
              <a:spcAft>
                <a:spcPts val="600"/>
              </a:spcAft>
              <a:buNone/>
            </a:pPr>
            <a:r>
              <a:rPr lang="en-US" sz="1200" dirty="0"/>
              <a:t>Our objective is to create a framework for operations utilizing any data possible to obtain an integrated information flow that connects all phases of the product lifecycle.</a:t>
            </a:r>
          </a:p>
          <a:p>
            <a:pPr marL="0" indent="0">
              <a:lnSpc>
                <a:spcPct val="100000"/>
              </a:lnSpc>
              <a:spcBef>
                <a:spcPts val="600"/>
              </a:spcBef>
              <a:spcAft>
                <a:spcPts val="600"/>
              </a:spcAft>
              <a:buNone/>
            </a:pPr>
            <a:endParaRPr lang="en-US" sz="1200" dirty="0"/>
          </a:p>
          <a:p>
            <a:pPr marL="0" indent="0">
              <a:lnSpc>
                <a:spcPct val="100000"/>
              </a:lnSpc>
              <a:spcBef>
                <a:spcPts val="600"/>
              </a:spcBef>
              <a:spcAft>
                <a:spcPts val="600"/>
              </a:spcAft>
              <a:buNone/>
            </a:pPr>
            <a:r>
              <a:rPr lang="en-US" sz="1200" dirty="0"/>
              <a:t>We are working to create common data elements across each phase of the lifecycle.</a:t>
            </a:r>
          </a:p>
          <a:p>
            <a:endParaRPr lang="en-US" dirty="0"/>
          </a:p>
          <a:p>
            <a:r>
              <a:rPr lang="en-US" dirty="0"/>
              <a:t>Our job is to consolidate industry practice today into methods that can be repeated by many organizations.  This is the basis for our standards writing work.</a:t>
            </a:r>
          </a:p>
          <a:p>
            <a:endParaRPr lang="en-US" dirty="0"/>
          </a:p>
          <a:p>
            <a:r>
              <a:rPr lang="en-US" dirty="0"/>
              <a:t>And, we know there are ways that we don’t know about today that this data will be used in the future. So, we are desperately trying to not limit the framework, use cases, terms, and near-term activities to prevent us from leveraging data in new ways in the future.</a:t>
            </a:r>
          </a:p>
        </p:txBody>
      </p:sp>
      <p:sp>
        <p:nvSpPr>
          <p:cNvPr id="4" name="Slide Number Placeholder 3"/>
          <p:cNvSpPr>
            <a:spLocks noGrp="1"/>
          </p:cNvSpPr>
          <p:nvPr>
            <p:ph type="sldNum" sz="quarter" idx="5"/>
          </p:nvPr>
        </p:nvSpPr>
        <p:spPr/>
        <p:txBody>
          <a:bodyPr/>
          <a:lstStyle/>
          <a:p>
            <a:fld id="{B927E80C-12CF-4A0A-A803-9FAD801FB396}" type="slidenum">
              <a:rPr lang="en-US" smtClean="0"/>
              <a:t>10</a:t>
            </a:fld>
            <a:endParaRPr lang="en-US"/>
          </a:p>
        </p:txBody>
      </p:sp>
    </p:spTree>
    <p:extLst>
      <p:ext uri="{BB962C8B-B14F-4D97-AF65-F5344CB8AC3E}">
        <p14:creationId xmlns:p14="http://schemas.microsoft.com/office/powerpoint/2010/main" val="343267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ASME MBE committee journey began in February of 2018.</a:t>
            </a:r>
          </a:p>
          <a:p>
            <a:r>
              <a:rPr lang="en-US"/>
              <a:t>In 2019, we met several times, yes, actually face to face.</a:t>
            </a:r>
          </a:p>
          <a:p>
            <a:r>
              <a:rPr lang="en-US"/>
              <a:t>In 2020, we meet once a week as main committee, and the working groups meet every other week.</a:t>
            </a:r>
          </a:p>
          <a:p>
            <a:r>
              <a:rPr lang="en-US"/>
              <a:t>We have been able to get some work done this way.</a:t>
            </a:r>
          </a:p>
        </p:txBody>
      </p:sp>
      <p:sp>
        <p:nvSpPr>
          <p:cNvPr id="4" name="Slide Number Placeholder 3"/>
          <p:cNvSpPr>
            <a:spLocks noGrp="1"/>
          </p:cNvSpPr>
          <p:nvPr>
            <p:ph type="sldNum" sz="quarter" idx="5"/>
          </p:nvPr>
        </p:nvSpPr>
        <p:spPr/>
        <p:txBody>
          <a:bodyPr/>
          <a:lstStyle/>
          <a:p>
            <a:fld id="{B927E80C-12CF-4A0A-A803-9FAD801FB396}" type="slidenum">
              <a:rPr lang="en-US" smtClean="0"/>
              <a:t>11</a:t>
            </a:fld>
            <a:endParaRPr lang="en-US"/>
          </a:p>
        </p:txBody>
      </p:sp>
    </p:spTree>
    <p:extLst>
      <p:ext uri="{BB962C8B-B14F-4D97-AF65-F5344CB8AC3E}">
        <p14:creationId xmlns:p14="http://schemas.microsoft.com/office/powerpoint/2010/main" val="125940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MBE Standards Committee reports to the ASME Board on Standardization &amp; Testing, and we currently have 13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over 80 interested members working in the four working groups: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Near Term Strategy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Terms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Use Cases and MBSD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927E80C-12CF-4A0A-A803-9FAD801FB396}" type="slidenum">
              <a:rPr lang="en-US" smtClean="0"/>
              <a:t>12</a:t>
            </a:fld>
            <a:endParaRPr lang="en-US"/>
          </a:p>
        </p:txBody>
      </p:sp>
    </p:spTree>
    <p:extLst>
      <p:ext uri="{BB962C8B-B14F-4D97-AF65-F5344CB8AC3E}">
        <p14:creationId xmlns:p14="http://schemas.microsoft.com/office/powerpoint/2010/main" val="13948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 broad base of industry represented to help bring a variety of perspectives to the work we produce.</a:t>
            </a:r>
          </a:p>
        </p:txBody>
      </p:sp>
      <p:sp>
        <p:nvSpPr>
          <p:cNvPr id="4" name="Slide Number Placeholder 3"/>
          <p:cNvSpPr>
            <a:spLocks noGrp="1"/>
          </p:cNvSpPr>
          <p:nvPr>
            <p:ph type="sldNum" sz="quarter" idx="5"/>
          </p:nvPr>
        </p:nvSpPr>
        <p:spPr/>
        <p:txBody>
          <a:bodyPr/>
          <a:lstStyle/>
          <a:p>
            <a:fld id="{B927E80C-12CF-4A0A-A803-9FAD801FB396}" type="slidenum">
              <a:rPr lang="en-US" smtClean="0"/>
              <a:t>13</a:t>
            </a:fld>
            <a:endParaRPr lang="en-US"/>
          </a:p>
        </p:txBody>
      </p:sp>
    </p:spTree>
    <p:extLst>
      <p:ext uri="{BB962C8B-B14F-4D97-AF65-F5344CB8AC3E}">
        <p14:creationId xmlns:p14="http://schemas.microsoft.com/office/powerpoint/2010/main" val="232746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a little deeper into each working groups charter and status</a:t>
            </a:r>
          </a:p>
        </p:txBody>
      </p:sp>
      <p:sp>
        <p:nvSpPr>
          <p:cNvPr id="4" name="Slide Number Placeholder 3"/>
          <p:cNvSpPr>
            <a:spLocks noGrp="1"/>
          </p:cNvSpPr>
          <p:nvPr>
            <p:ph type="sldNum" sz="quarter" idx="5"/>
          </p:nvPr>
        </p:nvSpPr>
        <p:spPr/>
        <p:txBody>
          <a:bodyPr/>
          <a:lstStyle/>
          <a:p>
            <a:fld id="{B927E80C-12CF-4A0A-A803-9FAD801FB396}" type="slidenum">
              <a:rPr lang="en-US" smtClean="0"/>
              <a:t>14</a:t>
            </a:fld>
            <a:endParaRPr lang="en-US"/>
          </a:p>
        </p:txBody>
      </p:sp>
    </p:spTree>
    <p:extLst>
      <p:ext uri="{BB962C8B-B14F-4D97-AF65-F5344CB8AC3E}">
        <p14:creationId xmlns:p14="http://schemas.microsoft.com/office/powerpoint/2010/main" val="408052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&lt;Read the charter and the status&gt;</a:t>
            </a:r>
          </a:p>
          <a:p>
            <a:endParaRPr lang="en-US"/>
          </a:p>
        </p:txBody>
      </p:sp>
      <p:sp>
        <p:nvSpPr>
          <p:cNvPr id="4" name="Slide Number Placeholder 3"/>
          <p:cNvSpPr>
            <a:spLocks noGrp="1"/>
          </p:cNvSpPr>
          <p:nvPr>
            <p:ph type="sldNum" sz="quarter" idx="5"/>
          </p:nvPr>
        </p:nvSpPr>
        <p:spPr/>
        <p:txBody>
          <a:bodyPr/>
          <a:lstStyle/>
          <a:p>
            <a:fld id="{B927E80C-12CF-4A0A-A803-9FAD801FB396}" type="slidenum">
              <a:rPr lang="en-US" smtClean="0"/>
              <a:t>15</a:t>
            </a:fld>
            <a:endParaRPr lang="en-US"/>
          </a:p>
        </p:txBody>
      </p:sp>
    </p:spTree>
    <p:extLst>
      <p:ext uri="{BB962C8B-B14F-4D97-AF65-F5344CB8AC3E}">
        <p14:creationId xmlns:p14="http://schemas.microsoft.com/office/powerpoint/2010/main" val="58100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the charter and the status&gt;</a:t>
            </a:r>
          </a:p>
        </p:txBody>
      </p:sp>
      <p:sp>
        <p:nvSpPr>
          <p:cNvPr id="4" name="Slide Number Placeholder 3"/>
          <p:cNvSpPr>
            <a:spLocks noGrp="1"/>
          </p:cNvSpPr>
          <p:nvPr>
            <p:ph type="sldNum" sz="quarter" idx="5"/>
          </p:nvPr>
        </p:nvSpPr>
        <p:spPr/>
        <p:txBody>
          <a:bodyPr/>
          <a:lstStyle/>
          <a:p>
            <a:fld id="{B927E80C-12CF-4A0A-A803-9FAD801FB396}" type="slidenum">
              <a:rPr lang="en-US" smtClean="0"/>
              <a:t>16</a:t>
            </a:fld>
            <a:endParaRPr lang="en-US"/>
          </a:p>
        </p:txBody>
      </p:sp>
    </p:spTree>
    <p:extLst>
      <p:ext uri="{BB962C8B-B14F-4D97-AF65-F5344CB8AC3E}">
        <p14:creationId xmlns:p14="http://schemas.microsoft.com/office/powerpoint/2010/main" val="304141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top 8 terms under consideration. </a:t>
            </a:r>
          </a:p>
          <a:p>
            <a:endParaRPr lang="en-US"/>
          </a:p>
          <a:p>
            <a:r>
              <a:rPr lang="en-US"/>
              <a:t>What you see on the right side of the screen is an example of a “model proof”</a:t>
            </a:r>
          </a:p>
          <a:p>
            <a:endParaRPr lang="en-US"/>
          </a:p>
          <a:p>
            <a:r>
              <a:rPr lang="en-US"/>
              <a:t>This is the diagram of a Model-Based Enterprise, where we include relationships to other terms within our study,</a:t>
            </a:r>
          </a:p>
          <a:p>
            <a:r>
              <a:rPr lang="en-US"/>
              <a:t>And identify the type of relationship using the codes. </a:t>
            </a:r>
          </a:p>
          <a:p>
            <a:endParaRPr lang="en-US"/>
          </a:p>
          <a:p>
            <a:r>
              <a:rPr lang="en-US"/>
              <a:t>I’ve been involved in many definition writing activities, and I like this method the best.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rPr>
              <a:t>The model proofs and our rules for good definitions take some of the subjectivity out of the definition process, other definition methods tend to be very subjective.</a:t>
            </a:r>
            <a:endParaRPr lang="en-US"/>
          </a:p>
          <a:p>
            <a:r>
              <a:rPr lang="en-US"/>
              <a:t>It cuts-down on the ambiguity and mis-interpretation of the definitions.</a:t>
            </a:r>
          </a:p>
          <a:p>
            <a:endParaRPr lang="en-US"/>
          </a:p>
          <a:p>
            <a:r>
              <a:rPr lang="en-US"/>
              <a:t>Note also that on our Redmine web-page where these proofs are documented, we also collect references to other terms and definitions in other standards organizations</a:t>
            </a:r>
          </a:p>
        </p:txBody>
      </p:sp>
      <p:sp>
        <p:nvSpPr>
          <p:cNvPr id="4" name="Slide Number Placeholder 3"/>
          <p:cNvSpPr>
            <a:spLocks noGrp="1"/>
          </p:cNvSpPr>
          <p:nvPr>
            <p:ph type="sldNum" sz="quarter" idx="5"/>
          </p:nvPr>
        </p:nvSpPr>
        <p:spPr/>
        <p:txBody>
          <a:bodyPr/>
          <a:lstStyle/>
          <a:p>
            <a:fld id="{B927E80C-12CF-4A0A-A803-9FAD801FB396}" type="slidenum">
              <a:rPr lang="en-US" smtClean="0"/>
              <a:t>17</a:t>
            </a:fld>
            <a:endParaRPr lang="en-US"/>
          </a:p>
        </p:txBody>
      </p:sp>
    </p:spTree>
    <p:extLst>
      <p:ext uri="{BB962C8B-B14F-4D97-AF65-F5344CB8AC3E}">
        <p14:creationId xmlns:p14="http://schemas.microsoft.com/office/powerpoint/2010/main" val="113687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&lt;Read the charter and the status&gt;</a:t>
            </a:r>
          </a:p>
        </p:txBody>
      </p:sp>
      <p:sp>
        <p:nvSpPr>
          <p:cNvPr id="4" name="Slide Number Placeholder 3"/>
          <p:cNvSpPr>
            <a:spLocks noGrp="1"/>
          </p:cNvSpPr>
          <p:nvPr>
            <p:ph type="sldNum" sz="quarter" idx="5"/>
          </p:nvPr>
        </p:nvSpPr>
        <p:spPr/>
        <p:txBody>
          <a:bodyPr/>
          <a:lstStyle/>
          <a:p>
            <a:fld id="{B927E80C-12CF-4A0A-A803-9FAD801FB396}" type="slidenum">
              <a:rPr lang="en-US" smtClean="0"/>
              <a:t>18</a:t>
            </a:fld>
            <a:endParaRPr lang="en-US"/>
          </a:p>
        </p:txBody>
      </p:sp>
    </p:spTree>
    <p:extLst>
      <p:ext uri="{BB962C8B-B14F-4D97-AF65-F5344CB8AC3E}">
        <p14:creationId xmlns:p14="http://schemas.microsoft.com/office/powerpoint/2010/main" val="1793464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a:solidFill>
                  <a:srgbClr val="3D454C"/>
                </a:solidFill>
                <a:effectLst/>
                <a:latin typeface="helvetica neue"/>
              </a:rPr>
              <a:t>The MBE Framework has two goals:</a:t>
            </a:r>
          </a:p>
          <a:p>
            <a:pPr marL="685800" lvl="1" indent="-228600" algn="l">
              <a:buFont typeface="Arial" panose="020B0604020202020204" pitchFamily="34" charset="0"/>
              <a:buAutoNum type="arabicPeriod"/>
            </a:pPr>
            <a:r>
              <a:rPr lang="en-US" b="0" i="0">
                <a:solidFill>
                  <a:srgbClr val="3D454C"/>
                </a:solidFill>
                <a:effectLst/>
                <a:latin typeface="helvetica neue"/>
              </a:rPr>
              <a:t>Providing adopters to map their businesses to the framework</a:t>
            </a:r>
          </a:p>
          <a:p>
            <a:pPr marL="685800" lvl="1" indent="-228600" algn="l">
              <a:buFont typeface="Arial" panose="020B0604020202020204" pitchFamily="34" charset="0"/>
              <a:buAutoNum type="arabicPeriod"/>
            </a:pPr>
            <a:r>
              <a:rPr lang="en-US" b="0" i="0">
                <a:solidFill>
                  <a:srgbClr val="3D454C"/>
                </a:solidFill>
                <a:effectLst/>
                <a:latin typeface="helvetica neue"/>
              </a:rPr>
              <a:t>Enabling MBE standards implementers to quickly discover the MBE architectures and specifications that apply to their viewpoint and system of </a:t>
            </a:r>
            <a:r>
              <a:rPr lang="en-US" b="0" i="0" err="1">
                <a:solidFill>
                  <a:srgbClr val="3D454C"/>
                </a:solidFill>
                <a:effectLst/>
                <a:latin typeface="helvetica neue"/>
              </a:rPr>
              <a:t>interes</a:t>
            </a:r>
            <a:endParaRPr lang="en-US" b="0" i="0">
              <a:solidFill>
                <a:srgbClr val="3D454C"/>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&lt;Read the charter and the status&gt;</a:t>
            </a:r>
          </a:p>
          <a:p>
            <a:endParaRPr lang="en-US"/>
          </a:p>
        </p:txBody>
      </p:sp>
      <p:sp>
        <p:nvSpPr>
          <p:cNvPr id="4" name="Slide Number Placeholder 3"/>
          <p:cNvSpPr>
            <a:spLocks noGrp="1"/>
          </p:cNvSpPr>
          <p:nvPr>
            <p:ph type="sldNum" sz="quarter" idx="5"/>
          </p:nvPr>
        </p:nvSpPr>
        <p:spPr/>
        <p:txBody>
          <a:bodyPr/>
          <a:lstStyle/>
          <a:p>
            <a:fld id="{B927E80C-12CF-4A0A-A803-9FAD801FB396}" type="slidenum">
              <a:rPr lang="en-US" smtClean="0"/>
              <a:t>19</a:t>
            </a:fld>
            <a:endParaRPr lang="en-US"/>
          </a:p>
        </p:txBody>
      </p:sp>
    </p:spTree>
    <p:extLst>
      <p:ext uri="{BB962C8B-B14F-4D97-AF65-F5344CB8AC3E}">
        <p14:creationId xmlns:p14="http://schemas.microsoft.com/office/powerpoint/2010/main" val="140649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the vice-chair and Communications Director of the ASME Model-Based Enterprise Standards Committee.</a:t>
            </a:r>
          </a:p>
          <a:p>
            <a:r>
              <a:rPr lang="en-US" dirty="0"/>
              <a:t>Standards aren’t always fun or nearly as exciting as new digital twin technologies. However, they are crucial to the sustainable success of digital twin methodologies at scale.</a:t>
            </a:r>
          </a:p>
        </p:txBody>
      </p:sp>
      <p:sp>
        <p:nvSpPr>
          <p:cNvPr id="4" name="Slide Number Placeholder 3"/>
          <p:cNvSpPr>
            <a:spLocks noGrp="1"/>
          </p:cNvSpPr>
          <p:nvPr>
            <p:ph type="sldNum" sz="quarter" idx="5"/>
          </p:nvPr>
        </p:nvSpPr>
        <p:spPr/>
        <p:txBody>
          <a:bodyPr/>
          <a:lstStyle/>
          <a:p>
            <a:fld id="{7D3EF573-D286-408C-B042-FFD51CFF36D8}" type="slidenum">
              <a:rPr lang="en-US" smtClean="0"/>
              <a:t>2</a:t>
            </a:fld>
            <a:endParaRPr lang="en-US"/>
          </a:p>
        </p:txBody>
      </p:sp>
    </p:spTree>
    <p:extLst>
      <p:ext uri="{BB962C8B-B14F-4D97-AF65-F5344CB8AC3E}">
        <p14:creationId xmlns:p14="http://schemas.microsoft.com/office/powerpoint/2010/main" val="2549232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2018, we wrote a report to define our activities.</a:t>
            </a:r>
          </a:p>
          <a:p>
            <a:r>
              <a:rPr lang="en-US"/>
              <a:t>This report is publicly available through the QR code, or </a:t>
            </a:r>
            <a:r>
              <a:rPr lang="en-US" sz="1200" b="1"/>
              <a:t>go.asme.org/</a:t>
            </a:r>
            <a:r>
              <a:rPr lang="en-US" sz="1200" b="1" err="1"/>
              <a:t>MBEreport</a:t>
            </a:r>
            <a:r>
              <a:rPr lang="en-US" b="1"/>
              <a:t> </a:t>
            </a:r>
          </a:p>
          <a:p>
            <a:r>
              <a:rPr lang="en-US" b="1"/>
              <a:t>I encourage you to review it.</a:t>
            </a:r>
            <a:endParaRPr lang="en-US"/>
          </a:p>
        </p:txBody>
      </p:sp>
      <p:sp>
        <p:nvSpPr>
          <p:cNvPr id="4" name="Slide Number Placeholder 3"/>
          <p:cNvSpPr>
            <a:spLocks noGrp="1"/>
          </p:cNvSpPr>
          <p:nvPr>
            <p:ph type="sldNum" sz="quarter" idx="5"/>
          </p:nvPr>
        </p:nvSpPr>
        <p:spPr/>
        <p:txBody>
          <a:bodyPr/>
          <a:lstStyle/>
          <a:p>
            <a:fld id="{B927E80C-12CF-4A0A-A803-9FAD801FB396}" type="slidenum">
              <a:rPr lang="en-US" smtClean="0"/>
              <a:t>20</a:t>
            </a:fld>
            <a:endParaRPr lang="en-US"/>
          </a:p>
        </p:txBody>
      </p:sp>
    </p:spTree>
    <p:extLst>
      <p:ext uri="{BB962C8B-B14F-4D97-AF65-F5344CB8AC3E}">
        <p14:creationId xmlns:p14="http://schemas.microsoft.com/office/powerpoint/2010/main" val="2252317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would like get involved, we do have a very full membership, however, we do regularly review our who are regular contributors, versus who are not. If you have a systems modeling background and are interested in our subject, we would love to hear from you.</a:t>
            </a:r>
          </a:p>
          <a:p>
            <a:endParaRPr lang="en-US" dirty="0"/>
          </a:p>
        </p:txBody>
      </p:sp>
      <p:sp>
        <p:nvSpPr>
          <p:cNvPr id="4" name="Slide Number Placeholder 3"/>
          <p:cNvSpPr>
            <a:spLocks noGrp="1"/>
          </p:cNvSpPr>
          <p:nvPr>
            <p:ph type="sldNum" sz="quarter" idx="5"/>
          </p:nvPr>
        </p:nvSpPr>
        <p:spPr/>
        <p:txBody>
          <a:bodyPr/>
          <a:lstStyle/>
          <a:p>
            <a:fld id="{B927E80C-12CF-4A0A-A803-9FAD801FB396}" type="slidenum">
              <a:rPr lang="en-US" smtClean="0"/>
              <a:t>21</a:t>
            </a:fld>
            <a:endParaRPr lang="en-US"/>
          </a:p>
        </p:txBody>
      </p:sp>
    </p:spTree>
    <p:extLst>
      <p:ext uri="{BB962C8B-B14F-4D97-AF65-F5344CB8AC3E}">
        <p14:creationId xmlns:p14="http://schemas.microsoft.com/office/powerpoint/2010/main" val="2418790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get involved, we do have a very full membership, however, we do regularly review our who are regular contributors, versus who are not. If you have a systems modeling background and are interested in our subject, we would love to hear from you.</a:t>
            </a:r>
          </a:p>
        </p:txBody>
      </p:sp>
      <p:sp>
        <p:nvSpPr>
          <p:cNvPr id="4" name="Slide Number Placeholder 3"/>
          <p:cNvSpPr>
            <a:spLocks noGrp="1"/>
          </p:cNvSpPr>
          <p:nvPr>
            <p:ph type="sldNum" sz="quarter" idx="5"/>
          </p:nvPr>
        </p:nvSpPr>
        <p:spPr/>
        <p:txBody>
          <a:bodyPr/>
          <a:lstStyle/>
          <a:p>
            <a:fld id="{B927E80C-12CF-4A0A-A803-9FAD801FB396}" type="slidenum">
              <a:rPr lang="en-US" smtClean="0"/>
              <a:t>22</a:t>
            </a:fld>
            <a:endParaRPr lang="en-US"/>
          </a:p>
        </p:txBody>
      </p:sp>
    </p:spTree>
    <p:extLst>
      <p:ext uri="{BB962C8B-B14F-4D97-AF65-F5344CB8AC3E}">
        <p14:creationId xmlns:p14="http://schemas.microsoft.com/office/powerpoint/2010/main" val="615712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7E80C-12CF-4A0A-A803-9FAD801FB396}" type="slidenum">
              <a:rPr lang="en-US" smtClean="0"/>
              <a:t>23</a:t>
            </a:fld>
            <a:endParaRPr lang="en-US"/>
          </a:p>
        </p:txBody>
      </p:sp>
    </p:spTree>
    <p:extLst>
      <p:ext uri="{BB962C8B-B14F-4D97-AF65-F5344CB8AC3E}">
        <p14:creationId xmlns:p14="http://schemas.microsoft.com/office/powerpoint/2010/main" val="178214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information presented is governed by a rigorous ANSI process, but we do like to keep you informed about our work. Please know that what we show you today is in draft format.</a:t>
            </a:r>
          </a:p>
        </p:txBody>
      </p:sp>
      <p:sp>
        <p:nvSpPr>
          <p:cNvPr id="4" name="Slide Number Placeholder 3"/>
          <p:cNvSpPr>
            <a:spLocks noGrp="1"/>
          </p:cNvSpPr>
          <p:nvPr>
            <p:ph type="sldNum" sz="quarter" idx="5"/>
          </p:nvPr>
        </p:nvSpPr>
        <p:spPr/>
        <p:txBody>
          <a:bodyPr/>
          <a:lstStyle/>
          <a:p>
            <a:fld id="{B927E80C-12CF-4A0A-A803-9FAD801FB396}" type="slidenum">
              <a:rPr lang="en-US" smtClean="0"/>
              <a:t>3</a:t>
            </a:fld>
            <a:endParaRPr lang="en-US"/>
          </a:p>
        </p:txBody>
      </p:sp>
    </p:spTree>
    <p:extLst>
      <p:ext uri="{BB962C8B-B14F-4D97-AF65-F5344CB8AC3E}">
        <p14:creationId xmlns:p14="http://schemas.microsoft.com/office/powerpoint/2010/main" val="294761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The digital twin is not a single model that contains all the data, but rather a set of data that represents an endless opportunity of data content, type and formats to represent the physical part.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have a terms and definitions group that has been hard at work creating proofs that represent the words we use to describe all this model-based stuff. </a:t>
            </a:r>
          </a:p>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Our current definition for digital twin, although not yet released is:</a:t>
            </a:r>
          </a:p>
          <a:p>
            <a:r>
              <a:rPr lang="en-US" sz="2000" b="1" i="0" dirty="0">
                <a:solidFill>
                  <a:srgbClr val="3D454C"/>
                </a:solidFill>
                <a:effectLst/>
                <a:latin typeface="Arial" panose="020B0604020202020204" pitchFamily="34" charset="0"/>
                <a:cs typeface="Arial" panose="020B0604020202020204" pitchFamily="34" charset="0"/>
              </a:rPr>
              <a:t>A </a:t>
            </a:r>
            <a:r>
              <a:rPr lang="en-US" sz="2000" b="1" i="0" u="none" strike="noStrike" dirty="0">
                <a:solidFill>
                  <a:srgbClr val="2996CC"/>
                </a:solidFill>
                <a:effectLst/>
                <a:latin typeface="Arial" panose="020B0604020202020204" pitchFamily="34" charset="0"/>
                <a:cs typeface="Arial" panose="020B0604020202020204" pitchFamily="34" charset="0"/>
                <a:hlinkClick r:id="rId3"/>
              </a:rPr>
              <a:t>model</a:t>
            </a:r>
            <a:r>
              <a:rPr lang="en-US" sz="2000" b="1" i="0" dirty="0">
                <a:solidFill>
                  <a:srgbClr val="3D454C"/>
                </a:solidFill>
                <a:effectLst/>
                <a:latin typeface="Arial" panose="020B0604020202020204" pitchFamily="34" charset="0"/>
                <a:cs typeface="Arial" panose="020B0604020202020204" pitchFamily="34" charset="0"/>
              </a:rPr>
              <a:t> digitally connected with its realization(s)..</a:t>
            </a:r>
            <a:endParaRPr lang="en-US" sz="2000" dirty="0">
              <a:latin typeface="Arial" panose="020B0604020202020204" pitchFamily="34" charset="0"/>
              <a:cs typeface="Arial" panose="020B0604020202020204" pitchFamily="34" charset="0"/>
            </a:endParaRPr>
          </a:p>
          <a:p>
            <a:endParaRPr lang="en-US" baseline="-25000" dirty="0"/>
          </a:p>
        </p:txBody>
      </p:sp>
      <p:sp>
        <p:nvSpPr>
          <p:cNvPr id="4" name="Slide Number Placeholder 3"/>
          <p:cNvSpPr>
            <a:spLocks noGrp="1"/>
          </p:cNvSpPr>
          <p:nvPr>
            <p:ph type="sldNum" sz="quarter" idx="5"/>
          </p:nvPr>
        </p:nvSpPr>
        <p:spPr/>
        <p:txBody>
          <a:bodyPr/>
          <a:lstStyle/>
          <a:p>
            <a:fld id="{B927E80C-12CF-4A0A-A803-9FAD801FB396}" type="slidenum">
              <a:rPr lang="en-US" smtClean="0"/>
              <a:t>4</a:t>
            </a:fld>
            <a:endParaRPr lang="en-US"/>
          </a:p>
        </p:txBody>
      </p:sp>
    </p:spTree>
    <p:extLst>
      <p:ext uri="{BB962C8B-B14F-4D97-AF65-F5344CB8AC3E}">
        <p14:creationId xmlns:p14="http://schemas.microsoft.com/office/powerpoint/2010/main" val="194171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we need a model-based enterprise?</a:t>
            </a:r>
          </a:p>
          <a:p>
            <a:r>
              <a:rPr lang="en-US"/>
              <a:t>Because today, our data is disconnected.</a:t>
            </a:r>
          </a:p>
          <a:p>
            <a:endParaRPr lang="en-US"/>
          </a:p>
          <a:p>
            <a:r>
              <a:rPr lang="en-US"/>
              <a:t>If we want to leverage the benefits of digital twin data, then we need an infrastructure that connects all that data together.</a:t>
            </a:r>
          </a:p>
        </p:txBody>
      </p:sp>
      <p:sp>
        <p:nvSpPr>
          <p:cNvPr id="4" name="Slide Number Placeholder 3"/>
          <p:cNvSpPr>
            <a:spLocks noGrp="1"/>
          </p:cNvSpPr>
          <p:nvPr>
            <p:ph type="sldNum" sz="quarter" idx="5"/>
          </p:nvPr>
        </p:nvSpPr>
        <p:spPr/>
        <p:txBody>
          <a:bodyPr/>
          <a:lstStyle/>
          <a:p>
            <a:fld id="{B927E80C-12CF-4A0A-A803-9FAD801FB396}" type="slidenum">
              <a:rPr lang="en-US" smtClean="0"/>
              <a:t>5</a:t>
            </a:fld>
            <a:endParaRPr lang="en-US"/>
          </a:p>
        </p:txBody>
      </p:sp>
    </p:spTree>
    <p:extLst>
      <p:ext uri="{BB962C8B-B14F-4D97-AF65-F5344CB8AC3E}">
        <p14:creationId xmlns:p14="http://schemas.microsoft.com/office/powerpoint/2010/main" val="244019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current best working definition (still under review) for a Model-Based Enterprise is: </a:t>
            </a:r>
            <a:r>
              <a:rPr lang="en-US" b="1" i="0">
                <a:solidFill>
                  <a:srgbClr val="3D454C"/>
                </a:solidFill>
                <a:effectLst/>
                <a:latin typeface="helvetica neue"/>
              </a:rPr>
              <a:t>A </a:t>
            </a:r>
            <a:r>
              <a:rPr lang="en-US" b="1" i="0" u="none" strike="noStrike">
                <a:solidFill>
                  <a:srgbClr val="2996CC"/>
                </a:solidFill>
                <a:effectLst/>
                <a:latin typeface="helvetica neue"/>
                <a:hlinkClick r:id="rId3"/>
              </a:rPr>
              <a:t>digital enterprise</a:t>
            </a:r>
            <a:r>
              <a:rPr lang="en-US" b="1" i="0">
                <a:solidFill>
                  <a:srgbClr val="3D454C"/>
                </a:solidFill>
                <a:effectLst/>
                <a:latin typeface="helvetica neue"/>
              </a:rPr>
              <a:t> that uses </a:t>
            </a:r>
            <a:r>
              <a:rPr lang="en-US" b="1" i="0" u="none" strike="noStrike">
                <a:solidFill>
                  <a:srgbClr val="2996CC"/>
                </a:solidFill>
                <a:effectLst/>
                <a:latin typeface="helvetica neue"/>
                <a:hlinkClick r:id="rId4"/>
              </a:rPr>
              <a:t>model</a:t>
            </a:r>
            <a:r>
              <a:rPr lang="en-US" b="1" i="0">
                <a:solidFill>
                  <a:srgbClr val="3D454C"/>
                </a:solidFill>
                <a:effectLst/>
                <a:latin typeface="helvetica neue"/>
              </a:rPr>
              <a:t>s as the foundation for the </a:t>
            </a:r>
            <a:r>
              <a:rPr lang="en-US" b="1" i="0" u="none" strike="noStrike">
                <a:solidFill>
                  <a:srgbClr val="2996CC"/>
                </a:solidFill>
                <a:effectLst/>
                <a:latin typeface="helvetica neue"/>
                <a:hlinkClick r:id="rId5"/>
              </a:rPr>
              <a:t>product lifecycle</a:t>
            </a:r>
            <a:r>
              <a:rPr lang="en-US" b="1" i="0">
                <a:solidFill>
                  <a:srgbClr val="3D454C"/>
                </a:solidFill>
                <a:effectLst/>
                <a:latin typeface="helvetica neue"/>
              </a:rPr>
              <a:t>.</a:t>
            </a:r>
            <a:endParaRPr lang="en-US"/>
          </a:p>
          <a:p>
            <a:endParaRPr lang="en-US"/>
          </a:p>
        </p:txBody>
      </p:sp>
      <p:sp>
        <p:nvSpPr>
          <p:cNvPr id="4" name="Slide Number Placeholder 3"/>
          <p:cNvSpPr>
            <a:spLocks noGrp="1"/>
          </p:cNvSpPr>
          <p:nvPr>
            <p:ph type="sldNum" sz="quarter" idx="5"/>
          </p:nvPr>
        </p:nvSpPr>
        <p:spPr/>
        <p:txBody>
          <a:bodyPr/>
          <a:lstStyle/>
          <a:p>
            <a:fld id="{B927E80C-12CF-4A0A-A803-9FAD801FB396}" type="slidenum">
              <a:rPr lang="en-US" smtClean="0"/>
              <a:t>6</a:t>
            </a:fld>
            <a:endParaRPr lang="en-US"/>
          </a:p>
        </p:txBody>
      </p:sp>
    </p:spTree>
    <p:extLst>
      <p:ext uri="{BB962C8B-B14F-4D97-AF65-F5344CB8AC3E}">
        <p14:creationId xmlns:p14="http://schemas.microsoft.com/office/powerpoint/2010/main" val="255084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Realizing the business benefits of the digital twin are at the forefront of everyone's mind.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The ASME MBE Committee was formed to establish the standards needed in the Enterprise to realize a digital transformation.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It is an immense scope, and we have been developing terms and definitions, frameworks, and use-cases to establish the standards that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We want to develop standards in a different way that leverage model-based systems engineering techniques to help manage the complexity and inter-relationships of distributed, federated, and linked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the gaps identified by many in industry and those of us who served in various ASME standards committees, the MBE committee was proposed to </a:t>
            </a:r>
            <a:r>
              <a:rPr lang="en-US" b="0" i="0" dirty="0">
                <a:effectLst/>
                <a:latin typeface="-apple-system"/>
              </a:rPr>
              <a:t>address creating standardization around the challenges faced by industry with disconnected data.</a:t>
            </a:r>
            <a:endParaRPr lang="en-US" dirty="0"/>
          </a:p>
        </p:txBody>
      </p:sp>
      <p:sp>
        <p:nvSpPr>
          <p:cNvPr id="4" name="Slide Number Placeholder 3"/>
          <p:cNvSpPr>
            <a:spLocks noGrp="1"/>
          </p:cNvSpPr>
          <p:nvPr>
            <p:ph type="sldNum" sz="quarter" idx="5"/>
          </p:nvPr>
        </p:nvSpPr>
        <p:spPr/>
        <p:txBody>
          <a:bodyPr/>
          <a:lstStyle/>
          <a:p>
            <a:fld id="{B927E80C-12CF-4A0A-A803-9FAD801FB396}" type="slidenum">
              <a:rPr lang="en-US" smtClean="0"/>
              <a:t>7</a:t>
            </a:fld>
            <a:endParaRPr lang="en-US"/>
          </a:p>
        </p:txBody>
      </p:sp>
    </p:spTree>
    <p:extLst>
      <p:ext uri="{BB962C8B-B14F-4D97-AF65-F5344CB8AC3E}">
        <p14:creationId xmlns:p14="http://schemas.microsoft.com/office/powerpoint/2010/main" val="2659560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charter only&gt;</a:t>
            </a:r>
          </a:p>
          <a:p>
            <a:r>
              <a:rPr lang="en-US" dirty="0"/>
              <a:t>Our charter is….</a:t>
            </a:r>
          </a:p>
        </p:txBody>
      </p:sp>
      <p:sp>
        <p:nvSpPr>
          <p:cNvPr id="4" name="Slide Number Placeholder 3"/>
          <p:cNvSpPr>
            <a:spLocks noGrp="1"/>
          </p:cNvSpPr>
          <p:nvPr>
            <p:ph type="sldNum" sz="quarter" idx="5"/>
          </p:nvPr>
        </p:nvSpPr>
        <p:spPr/>
        <p:txBody>
          <a:bodyPr/>
          <a:lstStyle/>
          <a:p>
            <a:fld id="{B927E80C-12CF-4A0A-A803-9FAD801FB396}" type="slidenum">
              <a:rPr lang="en-US" smtClean="0"/>
              <a:t>8</a:t>
            </a:fld>
            <a:endParaRPr lang="en-US"/>
          </a:p>
        </p:txBody>
      </p:sp>
    </p:spTree>
    <p:extLst>
      <p:ext uri="{BB962C8B-B14F-4D97-AF65-F5344CB8AC3E}">
        <p14:creationId xmlns:p14="http://schemas.microsoft.com/office/powerpoint/2010/main" val="113460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started these activities in 2018, let’s take a quick retrospective look at our journey so far.</a:t>
            </a:r>
          </a:p>
          <a:p>
            <a:endParaRPr lang="en-US"/>
          </a:p>
        </p:txBody>
      </p:sp>
      <p:sp>
        <p:nvSpPr>
          <p:cNvPr id="4" name="Slide Number Placeholder 3"/>
          <p:cNvSpPr>
            <a:spLocks noGrp="1"/>
          </p:cNvSpPr>
          <p:nvPr>
            <p:ph type="sldNum" sz="quarter" idx="5"/>
          </p:nvPr>
        </p:nvSpPr>
        <p:spPr/>
        <p:txBody>
          <a:bodyPr/>
          <a:lstStyle/>
          <a:p>
            <a:fld id="{B927E80C-12CF-4A0A-A803-9FAD801FB396}" type="slidenum">
              <a:rPr lang="en-US" smtClean="0"/>
              <a:t>9</a:t>
            </a:fld>
            <a:endParaRPr lang="en-US"/>
          </a:p>
        </p:txBody>
      </p:sp>
    </p:spTree>
    <p:extLst>
      <p:ext uri="{BB962C8B-B14F-4D97-AF65-F5344CB8AC3E}">
        <p14:creationId xmlns:p14="http://schemas.microsoft.com/office/powerpoint/2010/main" val="3905694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392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838200" y="841708"/>
            <a:ext cx="10515600" cy="5335256"/>
          </a:xfrm>
        </p:spPr>
        <p:txBody>
          <a:bodyPr/>
          <a:lstStyle>
            <a:lvl1pPr>
              <a:spcAft>
                <a:spcPts val="1200"/>
              </a:spcAft>
              <a:defRPr sz="3200"/>
            </a:lvl1pPr>
            <a:lvl2pPr marL="685800" indent="-228600">
              <a:spcAft>
                <a:spcPts val="1200"/>
              </a:spcAft>
              <a:buFont typeface="Calibri" panose="020F0502020204030204" pitchFamily="34" charset="0"/>
              <a:buChar char="‒"/>
              <a:defRPr sz="2800"/>
            </a:lvl2pPr>
            <a:lvl3pPr marL="1143000" indent="-228600">
              <a:spcAft>
                <a:spcPts val="1200"/>
              </a:spcAft>
              <a:buFont typeface="Calibri" panose="020F0502020204030204" pitchFamily="34" charset="0"/>
              <a:buChar char="‒"/>
              <a:defRPr/>
            </a:lvl3pPr>
            <a:lvl4pPr marL="1600200" indent="-228600">
              <a:spcAft>
                <a:spcPts val="1200"/>
              </a:spcAft>
              <a:buFont typeface="Calibri" panose="020F0502020204030204" pitchFamily="34" charset="0"/>
              <a:buChar char="‒"/>
              <a:defRPr/>
            </a:lvl4pPr>
            <a:lvl5pPr marL="2057400" indent="-228600">
              <a:spcAft>
                <a:spcPts val="1200"/>
              </a:spcAft>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4106D4C6-73CF-4D6F-AB72-CED0FD81DC2E}"/>
              </a:ext>
            </a:extLst>
          </p:cNvPr>
          <p:cNvSpPr>
            <a:spLocks noGrp="1"/>
          </p:cNvSpPr>
          <p:nvPr>
            <p:ph type="title"/>
            <p:custDataLst>
              <p:tags r:id="rId2"/>
            </p:custDataLst>
          </p:nvPr>
        </p:nvSpPr>
        <p:spPr>
          <a:xfrm>
            <a:off x="838200" y="0"/>
            <a:ext cx="10515600" cy="732971"/>
          </a:xfrm>
          <a:prstGeom prst="rect">
            <a:avLst/>
          </a:prstGeom>
        </p:spPr>
        <p:txBody>
          <a:bodyPr vert="horz" lIns="91440" tIns="45720" rIns="91440" bIns="45720" rtlCol="0" anchor="ctr">
            <a:normAutofit/>
          </a:bodyPr>
          <a:lstStyle/>
          <a:p>
            <a:r>
              <a:rPr lang="en-US"/>
              <a:t>Click to edit Master title style</a:t>
            </a:r>
          </a:p>
        </p:txBody>
      </p:sp>
      <p:cxnSp>
        <p:nvCxnSpPr>
          <p:cNvPr id="9" name="Straight Connector 8">
            <a:extLst>
              <a:ext uri="{FF2B5EF4-FFF2-40B4-BE49-F238E27FC236}">
                <a16:creationId xmlns:a16="http://schemas.microsoft.com/office/drawing/2014/main" id="{00BA319D-9192-42EC-8A03-0D8C8C31A131}"/>
              </a:ext>
            </a:extLst>
          </p:cNvPr>
          <p:cNvCxnSpPr/>
          <p:nvPr userDrawn="1"/>
        </p:nvCxnSpPr>
        <p:spPr>
          <a:xfrm flipV="1">
            <a:off x="834098" y="732971"/>
            <a:ext cx="10840452" cy="888"/>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69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1E85CD5-0014-4991-9A2E-CC1B142828B3}"/>
              </a:ext>
            </a:extLst>
          </p:cNvPr>
          <p:cNvSpPr>
            <a:spLocks noGrp="1"/>
          </p:cNvSpPr>
          <p:nvPr>
            <p:ph type="title"/>
            <p:custDataLst>
              <p:tags r:id="rId1"/>
            </p:custDataLst>
          </p:nvPr>
        </p:nvSpPr>
        <p:spPr>
          <a:xfrm>
            <a:off x="838200" y="0"/>
            <a:ext cx="10515600" cy="732971"/>
          </a:xfrm>
          <a:prstGeom prst="rect">
            <a:avLst/>
          </a:prstGeom>
        </p:spPr>
        <p:txBody>
          <a:bodyPr vert="horz" lIns="91440" tIns="45720" rIns="91440" bIns="45720" rtlCol="0" anchor="ctr">
            <a:normAutofit/>
          </a:bodyPr>
          <a:lstStyle/>
          <a:p>
            <a:r>
              <a:rPr lang="en-US"/>
              <a:t>Click to edit Master title style</a:t>
            </a:r>
          </a:p>
        </p:txBody>
      </p:sp>
      <p:cxnSp>
        <p:nvCxnSpPr>
          <p:cNvPr id="6" name="Straight Connector 5">
            <a:extLst>
              <a:ext uri="{FF2B5EF4-FFF2-40B4-BE49-F238E27FC236}">
                <a16:creationId xmlns:a16="http://schemas.microsoft.com/office/drawing/2014/main" id="{40DE0948-40C1-45F1-A300-BB30B1B64EB1}"/>
              </a:ext>
            </a:extLst>
          </p:cNvPr>
          <p:cNvCxnSpPr/>
          <p:nvPr userDrawn="1"/>
        </p:nvCxnSpPr>
        <p:spPr>
          <a:xfrm flipV="1">
            <a:off x="834098" y="732971"/>
            <a:ext cx="10840452" cy="888"/>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19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838200" y="0"/>
            <a:ext cx="10515600" cy="73297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6"/>
            </p:custDataLst>
          </p:nvPr>
        </p:nvSpPr>
        <p:spPr>
          <a:xfrm>
            <a:off x="838200" y="951495"/>
            <a:ext cx="10515600" cy="52254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 y="6429038"/>
            <a:ext cx="10630314" cy="21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011877" y="11724"/>
            <a:ext cx="1162538" cy="69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50089EE-6345-4DFC-85CF-6035BD386123}"/>
              </a:ext>
            </a:extLst>
          </p:cNvPr>
          <p:cNvSpPr txBox="1"/>
          <p:nvPr userDrawn="1"/>
        </p:nvSpPr>
        <p:spPr>
          <a:xfrm>
            <a:off x="2899507" y="6354246"/>
            <a:ext cx="6800772" cy="369332"/>
          </a:xfrm>
          <a:prstGeom prst="rect">
            <a:avLst/>
          </a:prstGeom>
          <a:noFill/>
        </p:spPr>
        <p:txBody>
          <a:bodyPr wrap="none" rtlCol="0">
            <a:spAutoFit/>
          </a:bodyPr>
          <a:lstStyle/>
          <a:p>
            <a:r>
              <a:rPr lang="en-US" dirty="0"/>
              <a:t>Standards content is DRAFT-ONLY and </a:t>
            </a:r>
            <a:r>
              <a:rPr lang="en-US"/>
              <a:t>information is subject </a:t>
            </a:r>
            <a:r>
              <a:rPr lang="en-US" dirty="0"/>
              <a:t>to change.</a:t>
            </a:r>
          </a:p>
        </p:txBody>
      </p:sp>
    </p:spTree>
    <p:extLst>
      <p:ext uri="{BB962C8B-B14F-4D97-AF65-F5344CB8AC3E}">
        <p14:creationId xmlns:p14="http://schemas.microsoft.com/office/powerpoint/2010/main" val="1742262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Lst>
  <p:hf hdr="0" dt="0"/>
  <p:txStyles>
    <p:titleStyle>
      <a:lvl1pPr algn="l" defTabSz="914400" rtl="0" eaLnBrk="1" latinLnBrk="0" hangingPunct="1">
        <a:lnSpc>
          <a:spcPct val="90000"/>
        </a:lnSpc>
        <a:spcBef>
          <a:spcPct val="0"/>
        </a:spcBef>
        <a:buNone/>
        <a:defRPr lang="en-US" sz="4000" b="1" kern="1200" dirty="0">
          <a:solidFill>
            <a:srgbClr val="C55A1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larry.w.bergquist@outlook.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mailto:cbrown@kcnsc.doe.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mailto:will@govimana.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mailto:thedberg@arlis.umd.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mailto:jennifer@action-engineering.com" TargetMode="Externa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hyperlink" Target="https://www.linkedin.com/in/jennifer-herron-cad/" TargetMode="External"/><Relationship Id="rId11" Type="http://schemas.openxmlformats.org/officeDocument/2006/relationships/image" Target="../media/image6.png"/><Relationship Id="rId5" Type="http://schemas.openxmlformats.org/officeDocument/2006/relationships/hyperlink" Target="https://www.action-engineering.com/blog/" TargetMode="External"/><Relationship Id="rId15" Type="http://schemas.openxmlformats.org/officeDocument/2006/relationships/image" Target="../media/image10.jpeg"/><Relationship Id="rId10" Type="http://schemas.openxmlformats.org/officeDocument/2006/relationships/hyperlink" Target="https://www.action-engineering.com/about/team#jennifer" TargetMode="External"/><Relationship Id="rId19" Type="http://schemas.openxmlformats.org/officeDocument/2006/relationships/image" Target="../media/image14.jpg"/><Relationship Id="rId4" Type="http://schemas.openxmlformats.org/officeDocument/2006/relationships/hyperlink" Target="https://www.amazon.com/Re-Use-Your-CAD-Model-Based-model-based/dp/1494877171/ref=sr_1_1?dchild=1&amp;keywords=reuse+your+cad&amp;qid=1594664766&amp;sr=8-1" TargetMode="External"/><Relationship Id="rId9" Type="http://schemas.openxmlformats.org/officeDocument/2006/relationships/image" Target="../media/image5.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constantinof@asm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hyperlink" Target="https://projects.mbe.institute/projects/asme-mbe-public-page" TargetMode="External"/><Relationship Id="rId3" Type="http://schemas.openxmlformats.org/officeDocument/2006/relationships/hyperlink" Target="mailto:ConstantinoF@asme.org" TargetMode="External"/><Relationship Id="rId7" Type="http://schemas.openxmlformats.org/officeDocument/2006/relationships/hyperlink" Target="https://cstools.asme.org/csconnect/CommitteePages.cfm?Committee=10221615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thedberg@umd.edu" TargetMode="External"/><Relationship Id="rId5" Type="http://schemas.openxmlformats.org/officeDocument/2006/relationships/hyperlink" Target="mailto:Jennifer@action-engineering.com" TargetMode="External"/><Relationship Id="rId10" Type="http://schemas.openxmlformats.org/officeDocument/2006/relationships/image" Target="../media/image34.svg"/><Relationship Id="rId4" Type="http://schemas.openxmlformats.org/officeDocument/2006/relationships/hyperlink" Target="mailto:PaganoM@asme.org" TargetMode="Externa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3805"/>
            <a:ext cx="9144000" cy="2977768"/>
          </a:xfrm>
        </p:spPr>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sz="6600">
                <a:ln/>
                <a:solidFill>
                  <a:schemeClr val="bg2">
                    <a:lumMod val="50000"/>
                  </a:schemeClr>
                </a:solidFill>
              </a:rPr>
              <a:t>ASME</a:t>
            </a:r>
            <a:br>
              <a:rPr lang="en-US" sz="6600">
                <a:ln/>
                <a:solidFill>
                  <a:schemeClr val="bg2">
                    <a:lumMod val="50000"/>
                  </a:schemeClr>
                </a:solidFill>
              </a:rPr>
            </a:br>
            <a:r>
              <a:rPr lang="en-US" sz="6600">
                <a:ln/>
                <a:solidFill>
                  <a:schemeClr val="bg2">
                    <a:lumMod val="50000"/>
                  </a:schemeClr>
                </a:solidFill>
              </a:rPr>
              <a:t>Model-Based Enterprise Standards</a:t>
            </a:r>
            <a:br>
              <a:rPr lang="en-US" sz="6600">
                <a:ln/>
                <a:solidFill>
                  <a:schemeClr val="bg2">
                    <a:lumMod val="50000"/>
                  </a:schemeClr>
                </a:solidFill>
              </a:rPr>
            </a:br>
            <a:r>
              <a:rPr lang="en-US" sz="6600">
                <a:ln/>
                <a:solidFill>
                  <a:schemeClr val="bg2">
                    <a:lumMod val="50000"/>
                  </a:schemeClr>
                </a:solidFill>
              </a:rPr>
              <a:t>to Support the Digital Twin</a:t>
            </a:r>
          </a:p>
        </p:txBody>
      </p:sp>
      <p:sp>
        <p:nvSpPr>
          <p:cNvPr id="3" name="Subtitle 2"/>
          <p:cNvSpPr>
            <a:spLocks noGrp="1"/>
          </p:cNvSpPr>
          <p:nvPr>
            <p:ph type="subTitle" idx="1"/>
          </p:nvPr>
        </p:nvSpPr>
        <p:spPr>
          <a:xfrm>
            <a:off x="1524000" y="4793904"/>
            <a:ext cx="9144000" cy="1193694"/>
          </a:xfrm>
        </p:spPr>
        <p:txBody>
          <a:bodyPr>
            <a:normAutofit/>
          </a:bodyPr>
          <a:lstStyle/>
          <a:p>
            <a:r>
              <a:rPr lang="en-US" sz="2800" dirty="0"/>
              <a:t>November 12, 2020</a:t>
            </a:r>
          </a:p>
          <a:p>
            <a:r>
              <a:rPr lang="en-US" sz="1800" dirty="0"/>
              <a:t>Jennifer Herron, MBE Vice-Chair</a:t>
            </a:r>
          </a:p>
          <a:p>
            <a:endParaRPr lang="en-US" sz="2000" dirty="0"/>
          </a:p>
        </p:txBody>
      </p:sp>
    </p:spTree>
    <p:extLst>
      <p:ext uri="{BB962C8B-B14F-4D97-AF65-F5344CB8AC3E}">
        <p14:creationId xmlns:p14="http://schemas.microsoft.com/office/powerpoint/2010/main" val="1929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1"/>
            <a:ext cx="10515600" cy="798656"/>
          </a:xfrm>
        </p:spPr>
        <p:txBody>
          <a:bodyPr>
            <a:scene3d>
              <a:camera prst="orthographicFront"/>
              <a:lightRig rig="threePt" dir="t"/>
            </a:scene3d>
            <a:sp3d extrusionH="57150">
              <a:bevelT w="38100" h="38100" prst="angle"/>
            </a:sp3d>
          </a:bodyPr>
          <a:lstStyle/>
          <a:p>
            <a:r>
              <a:rPr lang="en-US"/>
              <a:t>Goal: </a:t>
            </a:r>
            <a:r>
              <a:rPr lang="en-US">
                <a:ln>
                  <a:solidFill>
                    <a:srgbClr val="0070C0"/>
                  </a:solidFill>
                </a:ln>
                <a:solidFill>
                  <a:schemeClr val="tx1"/>
                </a:solidFill>
              </a:rPr>
              <a:t>Enable the True Digital Thread</a:t>
            </a:r>
            <a:endParaRPr lang="en-US"/>
          </a:p>
        </p:txBody>
      </p:sp>
      <p:pic>
        <p:nvPicPr>
          <p:cNvPr id="6" name="Picture 5">
            <a:extLst>
              <a:ext uri="{FF2B5EF4-FFF2-40B4-BE49-F238E27FC236}">
                <a16:creationId xmlns:a16="http://schemas.microsoft.com/office/drawing/2014/main" id="{E3E90B4C-6D67-49B0-89F8-5401C29A4BD1}"/>
              </a:ext>
            </a:extLst>
          </p:cNvPr>
          <p:cNvPicPr>
            <a:picLocks noChangeAspect="1"/>
          </p:cNvPicPr>
          <p:nvPr/>
        </p:nvPicPr>
        <p:blipFill>
          <a:blip r:embed="rId3"/>
          <a:stretch>
            <a:fillRect/>
          </a:stretch>
        </p:blipFill>
        <p:spPr>
          <a:xfrm>
            <a:off x="5844249" y="1703525"/>
            <a:ext cx="6135021" cy="3450950"/>
          </a:xfrm>
          <a:prstGeom prst="rect">
            <a:avLst/>
          </a:prstGeom>
        </p:spPr>
      </p:pic>
      <p:sp>
        <p:nvSpPr>
          <p:cNvPr id="7" name="Content Placeholder 2"/>
          <p:cNvSpPr>
            <a:spLocks noGrp="1"/>
          </p:cNvSpPr>
          <p:nvPr>
            <p:ph idx="1"/>
          </p:nvPr>
        </p:nvSpPr>
        <p:spPr>
          <a:xfrm>
            <a:off x="764713" y="1362075"/>
            <a:ext cx="4793249" cy="4529841"/>
          </a:xfrm>
        </p:spPr>
        <p:txBody>
          <a:bodyPr>
            <a:normAutofit lnSpcReduction="10000"/>
          </a:bodyPr>
          <a:lstStyle/>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The Objective is to use an accepted set of data to obtain an integrated information flow that connects all phases of the product lifecycle. </a:t>
            </a:r>
          </a:p>
          <a:p>
            <a:pPr marL="0" marR="0" indent="0">
              <a:spcBef>
                <a:spcPts val="0"/>
              </a:spcBef>
              <a:spcAft>
                <a:spcPts val="0"/>
              </a:spcAft>
              <a:buNone/>
            </a:pPr>
            <a:endParaRPr lang="en-US" sz="2400">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a:effectLst/>
                <a:latin typeface="Calibri" panose="020F0502020204030204" pitchFamily="34" charset="0"/>
                <a:ea typeface="Calibri" panose="020F0502020204030204" pitchFamily="34" charset="0"/>
              </a:rPr>
              <a:t>Each product lifecycle phase includes requirements capture, computational analysis, design manufacturing, quality assurance, sustainment, and more.</a:t>
            </a:r>
          </a:p>
          <a:p>
            <a:pPr marL="0" marR="0" indent="0">
              <a:spcBef>
                <a:spcPts val="0"/>
              </a:spcBef>
              <a:spcAft>
                <a:spcPts val="0"/>
              </a:spcAft>
              <a:buNone/>
            </a:pPr>
            <a:endParaRPr lang="en-US" sz="2400">
              <a:latin typeface="Calibri" panose="020F0502020204030204" pitchFamily="34" charset="0"/>
            </a:endParaRPr>
          </a:p>
          <a:p>
            <a:pPr marL="0" marR="0" indent="0">
              <a:spcBef>
                <a:spcPts val="0"/>
              </a:spcBef>
              <a:spcAft>
                <a:spcPts val="0"/>
              </a:spcAft>
              <a:buNone/>
            </a:pPr>
            <a:r>
              <a:rPr lang="en-US" sz="2400">
                <a:latin typeface="Calibri" panose="020F0502020204030204" pitchFamily="34" charset="0"/>
              </a:rPr>
              <a:t>Continuous improvement will utilize data in new ways as the future marches on.</a:t>
            </a:r>
            <a:endParaRPr lang="en-US" sz="2400"/>
          </a:p>
          <a:p>
            <a:pPr marL="457200" lvl="1" indent="0">
              <a:buNone/>
            </a:pPr>
            <a:endParaRPr lang="en-US" sz="2400"/>
          </a:p>
          <a:p>
            <a:pPr marL="457200" lvl="1" indent="0">
              <a:buNone/>
            </a:pPr>
            <a:endParaRPr lang="en-US" sz="2400"/>
          </a:p>
          <a:p>
            <a:pPr marL="457200" lvl="1" indent="0">
              <a:buNone/>
            </a:pPr>
            <a:endParaRPr lang="en-US" sz="2400"/>
          </a:p>
          <a:p>
            <a:endParaRPr lang="en-US" sz="2400" i="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25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1"/>
            <a:ext cx="10515600" cy="798656"/>
          </a:xfrm>
        </p:spPr>
        <p:txBody>
          <a:bodyPr>
            <a:scene3d>
              <a:camera prst="orthographicFront"/>
              <a:lightRig rig="threePt" dir="t"/>
            </a:scene3d>
            <a:sp3d extrusionH="57150">
              <a:bevelT w="38100" h="38100" prst="angle"/>
            </a:sp3d>
          </a:bodyPr>
          <a:lstStyle/>
          <a:p>
            <a:r>
              <a:rPr lang="en-US"/>
              <a:t>ASME MBE Standards Committee </a:t>
            </a:r>
            <a:r>
              <a:rPr lang="en-US">
                <a:ln>
                  <a:solidFill>
                    <a:srgbClr val="0070C0"/>
                  </a:solidFill>
                </a:ln>
                <a:solidFill>
                  <a:schemeClr val="tx1"/>
                </a:solidFill>
              </a:rPr>
              <a:t>Timeline</a:t>
            </a:r>
            <a:endParaRPr lang="en-US"/>
          </a:p>
        </p:txBody>
      </p:sp>
      <p:sp>
        <p:nvSpPr>
          <p:cNvPr id="37" name="Rectangle 36"/>
          <p:cNvSpPr/>
          <p:nvPr/>
        </p:nvSpPr>
        <p:spPr>
          <a:xfrm>
            <a:off x="8190075" y="794609"/>
            <a:ext cx="1917317" cy="1323439"/>
          </a:xfrm>
          <a:prstGeom prst="rect">
            <a:avLst/>
          </a:prstGeom>
        </p:spPr>
        <p:txBody>
          <a:bodyPr wrap="square">
            <a:spAutoFit/>
          </a:bodyPr>
          <a:lstStyle/>
          <a:p>
            <a:pPr lvl="0"/>
            <a:r>
              <a:rPr lang="en-US" sz="1600" b="1" u="sng" dirty="0"/>
              <a:t>April 2020</a:t>
            </a:r>
            <a:endParaRPr lang="en-US" sz="1600" b="1" dirty="0"/>
          </a:p>
          <a:p>
            <a:pPr lvl="0"/>
            <a:r>
              <a:rPr lang="en-US" sz="1600" dirty="0"/>
              <a:t>MBE Standards Committee and Working Group Meetings @ Virtual </a:t>
            </a:r>
          </a:p>
        </p:txBody>
      </p:sp>
      <p:cxnSp>
        <p:nvCxnSpPr>
          <p:cNvPr id="12" name="Straight Connector 11"/>
          <p:cNvCxnSpPr/>
          <p:nvPr/>
        </p:nvCxnSpPr>
        <p:spPr>
          <a:xfrm flipH="1">
            <a:off x="1288339" y="2154908"/>
            <a:ext cx="1721" cy="12801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712053" y="4775546"/>
            <a:ext cx="1701648" cy="1323439"/>
          </a:xfrm>
          <a:prstGeom prst="rect">
            <a:avLst/>
          </a:prstGeom>
        </p:spPr>
        <p:txBody>
          <a:bodyPr wrap="square">
            <a:spAutoFit/>
          </a:bodyPr>
          <a:lstStyle/>
          <a:p>
            <a:pPr lvl="0"/>
            <a:r>
              <a:rPr lang="en-US" sz="1600" b="1" u="sng"/>
              <a:t>December 2018</a:t>
            </a:r>
          </a:p>
          <a:p>
            <a:pPr lvl="0"/>
            <a:r>
              <a:rPr lang="en-US" sz="1600"/>
              <a:t>MBE Steering recommendation report delivered to ASME </a:t>
            </a:r>
          </a:p>
        </p:txBody>
      </p:sp>
      <p:sp>
        <p:nvSpPr>
          <p:cNvPr id="24" name="Rectangle 23"/>
          <p:cNvSpPr/>
          <p:nvPr/>
        </p:nvSpPr>
        <p:spPr>
          <a:xfrm>
            <a:off x="3167431" y="794609"/>
            <a:ext cx="1421341" cy="1323439"/>
          </a:xfrm>
          <a:prstGeom prst="rect">
            <a:avLst/>
          </a:prstGeom>
        </p:spPr>
        <p:txBody>
          <a:bodyPr wrap="square">
            <a:spAutoFit/>
          </a:bodyPr>
          <a:lstStyle/>
          <a:p>
            <a:pPr lvl="0"/>
            <a:r>
              <a:rPr lang="en-US" sz="1600" b="1" u="sng"/>
              <a:t>March 2019</a:t>
            </a:r>
          </a:p>
          <a:p>
            <a:pPr lvl="0"/>
            <a:r>
              <a:rPr lang="en-US" sz="1600"/>
              <a:t>MBE Standards Committee Formed</a:t>
            </a:r>
          </a:p>
        </p:txBody>
      </p:sp>
      <p:sp>
        <p:nvSpPr>
          <p:cNvPr id="26" name="TextBox 25"/>
          <p:cNvSpPr txBox="1"/>
          <p:nvPr/>
        </p:nvSpPr>
        <p:spPr>
          <a:xfrm>
            <a:off x="3605342" y="4775546"/>
            <a:ext cx="1829768" cy="1569660"/>
          </a:xfrm>
          <a:prstGeom prst="rect">
            <a:avLst/>
          </a:prstGeom>
          <a:noFill/>
        </p:spPr>
        <p:txBody>
          <a:bodyPr wrap="square" rtlCol="0">
            <a:spAutoFit/>
          </a:bodyPr>
          <a:lstStyle/>
          <a:p>
            <a:pPr lvl="0"/>
            <a:r>
              <a:rPr lang="en-US" sz="1600" b="1" u="sng"/>
              <a:t>April 2019</a:t>
            </a:r>
          </a:p>
          <a:p>
            <a:pPr lvl="0"/>
            <a:r>
              <a:rPr lang="en-US" sz="1600"/>
              <a:t>First Public MBE Standards Committee Meeting @ NIST</a:t>
            </a:r>
          </a:p>
          <a:p>
            <a:endParaRPr lang="en-US" sz="1600"/>
          </a:p>
        </p:txBody>
      </p:sp>
      <p:sp>
        <p:nvSpPr>
          <p:cNvPr id="28" name="Rectangle 27"/>
          <p:cNvSpPr/>
          <p:nvPr/>
        </p:nvSpPr>
        <p:spPr>
          <a:xfrm>
            <a:off x="4520542" y="794609"/>
            <a:ext cx="1706862" cy="1323439"/>
          </a:xfrm>
          <a:prstGeom prst="rect">
            <a:avLst/>
          </a:prstGeom>
        </p:spPr>
        <p:txBody>
          <a:bodyPr wrap="square">
            <a:spAutoFit/>
          </a:bodyPr>
          <a:lstStyle/>
          <a:p>
            <a:pPr lvl="0"/>
            <a:r>
              <a:rPr lang="en-US" sz="1600" b="1" u="sng"/>
              <a:t>May 2019</a:t>
            </a:r>
          </a:p>
          <a:p>
            <a:pPr lvl="0"/>
            <a:r>
              <a:rPr lang="en-US" sz="1600"/>
              <a:t>First Call for Participation in MBE Working Groups</a:t>
            </a:r>
          </a:p>
        </p:txBody>
      </p:sp>
      <p:sp>
        <p:nvSpPr>
          <p:cNvPr id="30" name="TextBox 29"/>
          <p:cNvSpPr txBox="1"/>
          <p:nvPr/>
        </p:nvSpPr>
        <p:spPr>
          <a:xfrm>
            <a:off x="5276208" y="4775546"/>
            <a:ext cx="1925708" cy="1569660"/>
          </a:xfrm>
          <a:prstGeom prst="rect">
            <a:avLst/>
          </a:prstGeom>
          <a:noFill/>
        </p:spPr>
        <p:txBody>
          <a:bodyPr wrap="square" rtlCol="0">
            <a:spAutoFit/>
          </a:bodyPr>
          <a:lstStyle/>
          <a:p>
            <a:pPr lvl="0"/>
            <a:r>
              <a:rPr lang="en-US" sz="1600" b="1" u="sng"/>
              <a:t>November 2019</a:t>
            </a:r>
          </a:p>
          <a:p>
            <a:pPr lvl="0"/>
            <a:r>
              <a:rPr lang="en-US" sz="1600"/>
              <a:t>MBE Standards Committee Fall Meetings @ San Antonio, TX</a:t>
            </a:r>
          </a:p>
          <a:p>
            <a:endParaRPr lang="en-US" sz="1600"/>
          </a:p>
        </p:txBody>
      </p:sp>
      <p:sp>
        <p:nvSpPr>
          <p:cNvPr id="35" name="Rectangle 34"/>
          <p:cNvSpPr/>
          <p:nvPr/>
        </p:nvSpPr>
        <p:spPr>
          <a:xfrm>
            <a:off x="5990609" y="794609"/>
            <a:ext cx="2082273" cy="1323439"/>
          </a:xfrm>
          <a:prstGeom prst="rect">
            <a:avLst/>
          </a:prstGeom>
        </p:spPr>
        <p:txBody>
          <a:bodyPr wrap="square">
            <a:spAutoFit/>
          </a:bodyPr>
          <a:lstStyle/>
          <a:p>
            <a:pPr lvl="0"/>
            <a:r>
              <a:rPr lang="en-US" sz="1600" b="1" u="sng" dirty="0"/>
              <a:t>March-April 2020</a:t>
            </a:r>
            <a:endParaRPr lang="en-US" sz="1600" b="1" dirty="0"/>
          </a:p>
          <a:p>
            <a:pPr lvl="0"/>
            <a:r>
              <a:rPr lang="en-US" sz="1600" dirty="0"/>
              <a:t>Release of Request for Information (RFI) to aid in MBE Standards Development</a:t>
            </a:r>
          </a:p>
        </p:txBody>
      </p:sp>
      <p:cxnSp>
        <p:nvCxnSpPr>
          <p:cNvPr id="9" name="Straight Connector 8"/>
          <p:cNvCxnSpPr>
            <a:cxnSpLocks/>
          </p:cNvCxnSpPr>
          <p:nvPr/>
        </p:nvCxnSpPr>
        <p:spPr>
          <a:xfrm>
            <a:off x="653013" y="3431475"/>
            <a:ext cx="10944476" cy="15727"/>
          </a:xfrm>
          <a:prstGeom prst="line">
            <a:avLst/>
          </a:prstGeom>
          <a:ln w="5715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51221" y="3021453"/>
            <a:ext cx="857156" cy="7986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a:t>Start</a:t>
            </a:r>
          </a:p>
        </p:txBody>
      </p:sp>
      <p:sp>
        <p:nvSpPr>
          <p:cNvPr id="18" name="TextBox 17"/>
          <p:cNvSpPr txBox="1"/>
          <p:nvPr/>
        </p:nvSpPr>
        <p:spPr>
          <a:xfrm>
            <a:off x="1150239" y="794609"/>
            <a:ext cx="2057474" cy="1508105"/>
          </a:xfrm>
          <a:prstGeom prst="rect">
            <a:avLst/>
          </a:prstGeom>
          <a:noFill/>
        </p:spPr>
        <p:txBody>
          <a:bodyPr wrap="square" rtlCol="0">
            <a:spAutoFit/>
          </a:bodyPr>
          <a:lstStyle/>
          <a:p>
            <a:pPr lvl="0"/>
            <a:r>
              <a:rPr lang="en-US" sz="1600" b="1" u="sng"/>
              <a:t>February 2018</a:t>
            </a:r>
          </a:p>
          <a:p>
            <a:pPr lvl="0"/>
            <a:r>
              <a:rPr lang="en-US" sz="1200"/>
              <a:t>Working Group formation approved by the ASME Board on Codes &amp; Standards Operations and the Council on Standards and Certification</a:t>
            </a:r>
          </a:p>
          <a:p>
            <a:endParaRPr lang="en-US" sz="1600"/>
          </a:p>
        </p:txBody>
      </p:sp>
      <p:cxnSp>
        <p:nvCxnSpPr>
          <p:cNvPr id="19" name="Straight Connector 18"/>
          <p:cNvCxnSpPr/>
          <p:nvPr/>
        </p:nvCxnSpPr>
        <p:spPr>
          <a:xfrm flipH="1">
            <a:off x="1865471" y="3431475"/>
            <a:ext cx="1721" cy="128016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267677" y="2147475"/>
            <a:ext cx="1721" cy="12801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47683" y="3438547"/>
            <a:ext cx="1721" cy="12801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flipH="1">
            <a:off x="4640531" y="2151315"/>
            <a:ext cx="1721" cy="12801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68137" y="3420781"/>
            <a:ext cx="1721" cy="12801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92227" y="2159588"/>
            <a:ext cx="1721" cy="128016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265518" y="3456175"/>
            <a:ext cx="1721" cy="128016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79536" y="2159588"/>
            <a:ext cx="1721" cy="128016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993619" y="3431475"/>
            <a:ext cx="1721" cy="128016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1246356" y="3387173"/>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Oval 30"/>
          <p:cNvSpPr/>
          <p:nvPr/>
        </p:nvSpPr>
        <p:spPr>
          <a:xfrm>
            <a:off x="1819751" y="3393758"/>
            <a:ext cx="91440" cy="9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Oval 38"/>
          <p:cNvSpPr/>
          <p:nvPr/>
        </p:nvSpPr>
        <p:spPr>
          <a:xfrm>
            <a:off x="3224306" y="3383835"/>
            <a:ext cx="91440" cy="914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Oval 39"/>
          <p:cNvSpPr/>
          <p:nvPr/>
        </p:nvSpPr>
        <p:spPr>
          <a:xfrm>
            <a:off x="3707748" y="3381915"/>
            <a:ext cx="91440" cy="914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Oval 40"/>
          <p:cNvSpPr/>
          <p:nvPr/>
        </p:nvSpPr>
        <p:spPr>
          <a:xfrm>
            <a:off x="4594811" y="3382841"/>
            <a:ext cx="91440" cy="914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Oval 41"/>
          <p:cNvSpPr/>
          <p:nvPr/>
        </p:nvSpPr>
        <p:spPr>
          <a:xfrm>
            <a:off x="5322417" y="3389327"/>
            <a:ext cx="91440" cy="9144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Oval 42"/>
          <p:cNvSpPr/>
          <p:nvPr/>
        </p:nvSpPr>
        <p:spPr>
          <a:xfrm>
            <a:off x="6050593" y="3392145"/>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Oval 43"/>
          <p:cNvSpPr/>
          <p:nvPr/>
        </p:nvSpPr>
        <p:spPr>
          <a:xfrm>
            <a:off x="7219798" y="3389327"/>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Oval 44"/>
          <p:cNvSpPr/>
          <p:nvPr/>
        </p:nvSpPr>
        <p:spPr>
          <a:xfrm>
            <a:off x="8243031" y="3389327"/>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45"/>
          <p:cNvSpPr/>
          <p:nvPr/>
        </p:nvSpPr>
        <p:spPr>
          <a:xfrm>
            <a:off x="8947899" y="3400083"/>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12">
            <a:extLst>
              <a:ext uri="{FF2B5EF4-FFF2-40B4-BE49-F238E27FC236}">
                <a16:creationId xmlns:a16="http://schemas.microsoft.com/office/drawing/2014/main" id="{7B8AC40C-81B5-4946-A294-47BD68E8C91A}"/>
              </a:ext>
            </a:extLst>
          </p:cNvPr>
          <p:cNvSpPr/>
          <p:nvPr/>
        </p:nvSpPr>
        <p:spPr>
          <a:xfrm>
            <a:off x="7179418" y="4775546"/>
            <a:ext cx="1684764" cy="1077218"/>
          </a:xfrm>
          <a:prstGeom prst="rect">
            <a:avLst/>
          </a:prstGeom>
        </p:spPr>
        <p:txBody>
          <a:bodyPr wrap="square">
            <a:spAutoFit/>
          </a:bodyPr>
          <a:lstStyle/>
          <a:p>
            <a:pPr lvl="0"/>
            <a:r>
              <a:rPr lang="en-US" sz="1600" b="1" u="sng" dirty="0"/>
              <a:t>September 2020</a:t>
            </a:r>
            <a:endParaRPr lang="en-US" sz="1600" b="1" dirty="0"/>
          </a:p>
          <a:p>
            <a:pPr lvl="0"/>
            <a:r>
              <a:rPr lang="en-US" sz="1600" dirty="0"/>
              <a:t>Initial findings from RFI published</a:t>
            </a:r>
          </a:p>
        </p:txBody>
      </p:sp>
      <p:sp>
        <p:nvSpPr>
          <p:cNvPr id="14" name="Rectangle 13">
            <a:extLst>
              <a:ext uri="{FF2B5EF4-FFF2-40B4-BE49-F238E27FC236}">
                <a16:creationId xmlns:a16="http://schemas.microsoft.com/office/drawing/2014/main" id="{95AAB517-7934-46E8-B4B7-AFFB2EC0DED5}"/>
              </a:ext>
            </a:extLst>
          </p:cNvPr>
          <p:cNvSpPr/>
          <p:nvPr/>
        </p:nvSpPr>
        <p:spPr>
          <a:xfrm>
            <a:off x="8907259" y="4775546"/>
            <a:ext cx="1565897" cy="1323439"/>
          </a:xfrm>
          <a:prstGeom prst="rect">
            <a:avLst/>
          </a:prstGeom>
        </p:spPr>
        <p:txBody>
          <a:bodyPr wrap="square">
            <a:spAutoFit/>
          </a:bodyPr>
          <a:lstStyle/>
          <a:p>
            <a:pPr lvl="0"/>
            <a:r>
              <a:rPr lang="en-US" sz="1600" b="1" u="sng" dirty="0"/>
              <a:t>November 2020</a:t>
            </a:r>
            <a:endParaRPr lang="en-US" sz="1600" b="1" dirty="0"/>
          </a:p>
          <a:p>
            <a:pPr lvl="0"/>
            <a:r>
              <a:rPr lang="en-US" sz="1600" dirty="0"/>
              <a:t>MBE Standards Committee Fall Meetings @ Virtual</a:t>
            </a:r>
          </a:p>
        </p:txBody>
      </p:sp>
    </p:spTree>
    <p:extLst>
      <p:ext uri="{BB962C8B-B14F-4D97-AF65-F5344CB8AC3E}">
        <p14:creationId xmlns:p14="http://schemas.microsoft.com/office/powerpoint/2010/main" val="139436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1"/>
            <a:ext cx="10515600" cy="798656"/>
          </a:xfrm>
        </p:spPr>
        <p:txBody>
          <a:bodyPr>
            <a:scene3d>
              <a:camera prst="orthographicFront"/>
              <a:lightRig rig="threePt" dir="t"/>
            </a:scene3d>
            <a:sp3d extrusionH="57150">
              <a:bevelT w="38100" h="38100" prst="angle"/>
            </a:sp3d>
          </a:bodyPr>
          <a:lstStyle/>
          <a:p>
            <a:r>
              <a:rPr lang="en-US"/>
              <a:t>ASME MBE Committee Structure</a:t>
            </a:r>
          </a:p>
        </p:txBody>
      </p:sp>
      <p:grpSp>
        <p:nvGrpSpPr>
          <p:cNvPr id="33" name="Group 32">
            <a:extLst>
              <a:ext uri="{FF2B5EF4-FFF2-40B4-BE49-F238E27FC236}">
                <a16:creationId xmlns:a16="http://schemas.microsoft.com/office/drawing/2014/main" id="{7F330E6D-D966-426E-A019-B751289A91A7}"/>
              </a:ext>
            </a:extLst>
          </p:cNvPr>
          <p:cNvGrpSpPr/>
          <p:nvPr/>
        </p:nvGrpSpPr>
        <p:grpSpPr>
          <a:xfrm>
            <a:off x="678737" y="1103973"/>
            <a:ext cx="10582341" cy="4458349"/>
            <a:chOff x="1887971" y="1998575"/>
            <a:chExt cx="8869073" cy="2865663"/>
          </a:xfrm>
        </p:grpSpPr>
        <p:sp>
          <p:nvSpPr>
            <p:cNvPr id="48" name="Rectangle 47">
              <a:extLst>
                <a:ext uri="{FF2B5EF4-FFF2-40B4-BE49-F238E27FC236}">
                  <a16:creationId xmlns:a16="http://schemas.microsoft.com/office/drawing/2014/main" id="{F4A081DB-4208-4CA8-82B8-1E4F12A5C8F9}"/>
                </a:ext>
              </a:extLst>
            </p:cNvPr>
            <p:cNvSpPr/>
            <p:nvPr/>
          </p:nvSpPr>
          <p:spPr>
            <a:xfrm>
              <a:off x="4408311" y="1998575"/>
              <a:ext cx="3375379" cy="505354"/>
            </a:xfrm>
            <a:prstGeom prst="rect">
              <a:avLst/>
            </a:prstGeom>
            <a:solidFill>
              <a:schemeClr val="accent1">
                <a:lumMod val="40000"/>
                <a:lumOff val="60000"/>
              </a:schemeClr>
            </a:solidFill>
            <a:ln w="28575">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solidFill>
                    <a:srgbClr val="002060"/>
                  </a:solidFill>
                </a:rPr>
                <a:t>MBE Standards Committee </a:t>
              </a:r>
            </a:p>
          </p:txBody>
        </p:sp>
        <p:sp>
          <p:nvSpPr>
            <p:cNvPr id="51" name="Rectangle 50">
              <a:extLst>
                <a:ext uri="{FF2B5EF4-FFF2-40B4-BE49-F238E27FC236}">
                  <a16:creationId xmlns:a16="http://schemas.microsoft.com/office/drawing/2014/main" id="{39A3E2C5-6CF6-4B4B-82AE-E22EF7C54FBC}"/>
                </a:ext>
              </a:extLst>
            </p:cNvPr>
            <p:cNvSpPr/>
            <p:nvPr/>
          </p:nvSpPr>
          <p:spPr>
            <a:xfrm>
              <a:off x="4146442" y="3911123"/>
              <a:ext cx="2009285" cy="948779"/>
            </a:xfrm>
            <a:prstGeom prst="rect">
              <a:avLst/>
            </a:prstGeom>
            <a:solidFill>
              <a:schemeClr val="accent6">
                <a:lumMod val="40000"/>
                <a:lumOff val="60000"/>
              </a:schemeClr>
            </a:solidFill>
            <a:ln w="28575">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2060"/>
                  </a:solidFill>
                </a:rPr>
                <a:t>Terms Working Group</a:t>
              </a:r>
            </a:p>
            <a:p>
              <a:pPr algn="ctr"/>
              <a:r>
                <a:rPr lang="en-US" sz="1400">
                  <a:solidFill>
                    <a:srgbClr val="002060"/>
                  </a:solidFill>
                </a:rPr>
                <a:t>(chartered) </a:t>
              </a:r>
            </a:p>
          </p:txBody>
        </p:sp>
        <p:sp>
          <p:nvSpPr>
            <p:cNvPr id="52" name="Rectangle 51">
              <a:extLst>
                <a:ext uri="{FF2B5EF4-FFF2-40B4-BE49-F238E27FC236}">
                  <a16:creationId xmlns:a16="http://schemas.microsoft.com/office/drawing/2014/main" id="{E19CE2AB-CFE2-45C4-BC0F-DF96C64895BD}"/>
                </a:ext>
              </a:extLst>
            </p:cNvPr>
            <p:cNvSpPr/>
            <p:nvPr/>
          </p:nvSpPr>
          <p:spPr>
            <a:xfrm>
              <a:off x="6447101" y="3915427"/>
              <a:ext cx="2009284" cy="948811"/>
            </a:xfrm>
            <a:prstGeom prst="rect">
              <a:avLst/>
            </a:prstGeom>
            <a:solidFill>
              <a:schemeClr val="accent6">
                <a:lumMod val="40000"/>
                <a:lumOff val="60000"/>
              </a:schemeClr>
            </a:solidFill>
            <a:ln w="28575">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2060"/>
                  </a:solidFill>
                </a:rPr>
                <a:t>Use Cases &amp; Model Based Standards Development </a:t>
              </a:r>
            </a:p>
            <a:p>
              <a:pPr algn="ctr"/>
              <a:r>
                <a:rPr lang="en-US" sz="1400">
                  <a:solidFill>
                    <a:srgbClr val="002060"/>
                  </a:solidFill>
                </a:rPr>
                <a:t>Working Group </a:t>
              </a:r>
            </a:p>
            <a:p>
              <a:pPr algn="ctr"/>
              <a:r>
                <a:rPr lang="en-US" sz="1400">
                  <a:solidFill>
                    <a:srgbClr val="002060"/>
                  </a:solidFill>
                </a:rPr>
                <a:t>(chartered)</a:t>
              </a:r>
            </a:p>
          </p:txBody>
        </p:sp>
        <p:sp>
          <p:nvSpPr>
            <p:cNvPr id="53" name="Rectangle 52">
              <a:extLst>
                <a:ext uri="{FF2B5EF4-FFF2-40B4-BE49-F238E27FC236}">
                  <a16:creationId xmlns:a16="http://schemas.microsoft.com/office/drawing/2014/main" id="{9A1DC7A2-682B-41F1-8006-A5C8EC800C59}"/>
                </a:ext>
              </a:extLst>
            </p:cNvPr>
            <p:cNvSpPr/>
            <p:nvPr/>
          </p:nvSpPr>
          <p:spPr>
            <a:xfrm>
              <a:off x="8747760" y="3911133"/>
              <a:ext cx="2009284" cy="948769"/>
            </a:xfrm>
            <a:prstGeom prst="rect">
              <a:avLst/>
            </a:prstGeom>
            <a:solidFill>
              <a:schemeClr val="accent6">
                <a:lumMod val="40000"/>
                <a:lumOff val="60000"/>
              </a:schemeClr>
            </a:solidFill>
            <a:ln w="28575">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2060"/>
                  </a:solidFill>
                </a:rPr>
                <a:t>Framework </a:t>
              </a:r>
            </a:p>
            <a:p>
              <a:pPr algn="ctr"/>
              <a:r>
                <a:rPr lang="en-US" sz="1400">
                  <a:solidFill>
                    <a:srgbClr val="002060"/>
                  </a:solidFill>
                </a:rPr>
                <a:t>Working Group</a:t>
              </a:r>
            </a:p>
            <a:p>
              <a:pPr algn="ctr"/>
              <a:r>
                <a:rPr lang="en-US" sz="1400">
                  <a:solidFill>
                    <a:srgbClr val="002060"/>
                  </a:solidFill>
                </a:rPr>
                <a:t>(chartered) </a:t>
              </a:r>
            </a:p>
          </p:txBody>
        </p:sp>
        <p:sp>
          <p:nvSpPr>
            <p:cNvPr id="54" name="Rectangle 53">
              <a:extLst>
                <a:ext uri="{FF2B5EF4-FFF2-40B4-BE49-F238E27FC236}">
                  <a16:creationId xmlns:a16="http://schemas.microsoft.com/office/drawing/2014/main" id="{CA28A729-99E3-484E-9559-6C67759DBDEE}"/>
                </a:ext>
              </a:extLst>
            </p:cNvPr>
            <p:cNvSpPr/>
            <p:nvPr/>
          </p:nvSpPr>
          <p:spPr>
            <a:xfrm>
              <a:off x="4408311" y="2748715"/>
              <a:ext cx="3375379" cy="424795"/>
            </a:xfrm>
            <a:prstGeom prst="rect">
              <a:avLst/>
            </a:prstGeom>
            <a:solidFill>
              <a:schemeClr val="accent4">
                <a:lumMod val="40000"/>
                <a:lumOff val="60000"/>
              </a:schemeClr>
            </a:solidFill>
            <a:ln w="28575">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2060"/>
                  </a:solidFill>
                </a:rPr>
                <a:t>MBE Subject Matter Expert Support Group</a:t>
              </a:r>
            </a:p>
          </p:txBody>
        </p:sp>
        <p:cxnSp>
          <p:nvCxnSpPr>
            <p:cNvPr id="55" name="Straight Connector 54">
              <a:extLst>
                <a:ext uri="{FF2B5EF4-FFF2-40B4-BE49-F238E27FC236}">
                  <a16:creationId xmlns:a16="http://schemas.microsoft.com/office/drawing/2014/main" id="{E7996CD7-20F5-4DAB-A16E-6AD3CFAFFCDE}"/>
                </a:ext>
              </a:extLst>
            </p:cNvPr>
            <p:cNvCxnSpPr>
              <a:cxnSpLocks/>
              <a:stCxn id="54" idx="2"/>
              <a:endCxn id="51" idx="0"/>
            </p:cNvCxnSpPr>
            <p:nvPr/>
          </p:nvCxnSpPr>
          <p:spPr>
            <a:xfrm flipH="1">
              <a:off x="5151085" y="3173510"/>
              <a:ext cx="944916" cy="737613"/>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7E46E8F5-B7C5-4848-B7F7-1F3E9F0082D8}"/>
                </a:ext>
              </a:extLst>
            </p:cNvPr>
            <p:cNvSpPr/>
            <p:nvPr/>
          </p:nvSpPr>
          <p:spPr>
            <a:xfrm>
              <a:off x="1887971" y="3912080"/>
              <a:ext cx="2009273" cy="948779"/>
            </a:xfrm>
            <a:prstGeom prst="rect">
              <a:avLst/>
            </a:prstGeom>
            <a:solidFill>
              <a:schemeClr val="accent6">
                <a:lumMod val="40000"/>
                <a:lumOff val="60000"/>
              </a:schemeClr>
            </a:solidFill>
            <a:ln w="28575">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a:solidFill>
                    <a:srgbClr val="002060"/>
                  </a:solidFill>
                </a:rPr>
                <a:t>Near Term Strategy </a:t>
              </a:r>
            </a:p>
            <a:p>
              <a:pPr algn="ctr"/>
              <a:r>
                <a:rPr lang="en-US" sz="1400">
                  <a:solidFill>
                    <a:srgbClr val="002060"/>
                  </a:solidFill>
                </a:rPr>
                <a:t>Working Group</a:t>
              </a:r>
            </a:p>
            <a:p>
              <a:pPr algn="ctr"/>
              <a:r>
                <a:rPr lang="en-US" sz="1400">
                  <a:solidFill>
                    <a:srgbClr val="002060"/>
                  </a:solidFill>
                </a:rPr>
                <a:t>(chartered)</a:t>
              </a:r>
            </a:p>
          </p:txBody>
        </p:sp>
        <p:cxnSp>
          <p:nvCxnSpPr>
            <p:cNvPr id="57" name="Straight Connector 56">
              <a:extLst>
                <a:ext uri="{FF2B5EF4-FFF2-40B4-BE49-F238E27FC236}">
                  <a16:creationId xmlns:a16="http://schemas.microsoft.com/office/drawing/2014/main" id="{53D84102-A2ED-44FA-948B-66BEFD4E3408}"/>
                </a:ext>
              </a:extLst>
            </p:cNvPr>
            <p:cNvCxnSpPr>
              <a:cxnSpLocks/>
              <a:stCxn id="54" idx="2"/>
              <a:endCxn id="52" idx="0"/>
            </p:cNvCxnSpPr>
            <p:nvPr/>
          </p:nvCxnSpPr>
          <p:spPr>
            <a:xfrm>
              <a:off x="6096000" y="3173510"/>
              <a:ext cx="1355743" cy="741917"/>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60511BF-58CA-4EA2-86A2-8C7265B85DE0}"/>
                </a:ext>
              </a:extLst>
            </p:cNvPr>
            <p:cNvCxnSpPr>
              <a:cxnSpLocks/>
              <a:stCxn id="54" idx="2"/>
              <a:endCxn id="53" idx="0"/>
            </p:cNvCxnSpPr>
            <p:nvPr/>
          </p:nvCxnSpPr>
          <p:spPr>
            <a:xfrm>
              <a:off x="6096000" y="3173510"/>
              <a:ext cx="3656402" cy="737623"/>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CA4309DD-93F0-4538-B495-A0BBEDF0F512}"/>
              </a:ext>
            </a:extLst>
          </p:cNvPr>
          <p:cNvSpPr/>
          <p:nvPr/>
        </p:nvSpPr>
        <p:spPr>
          <a:xfrm>
            <a:off x="7730742" y="1018651"/>
            <a:ext cx="1466490" cy="408564"/>
          </a:xfrm>
          <a:prstGeom prst="rect">
            <a:avLst/>
          </a:prstGeom>
          <a:solidFill>
            <a:schemeClr val="bg2">
              <a:lumMod val="90000"/>
            </a:schemeClr>
          </a:solidFill>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effectLst>
                  <a:glow rad="63500">
                    <a:schemeClr val="accent3">
                      <a:satMod val="175000"/>
                      <a:alpha val="40000"/>
                    </a:schemeClr>
                  </a:glow>
                </a:effectLst>
              </a:rPr>
              <a:t>13 Members</a:t>
            </a:r>
          </a:p>
        </p:txBody>
      </p:sp>
      <p:cxnSp>
        <p:nvCxnSpPr>
          <p:cNvPr id="41" name="Straight Connector 40">
            <a:extLst>
              <a:ext uri="{FF2B5EF4-FFF2-40B4-BE49-F238E27FC236}">
                <a16:creationId xmlns:a16="http://schemas.microsoft.com/office/drawing/2014/main" id="{0CF207E4-6309-4452-81B6-A6B8B10B8C5B}"/>
              </a:ext>
            </a:extLst>
          </p:cNvPr>
          <p:cNvCxnSpPr>
            <a:cxnSpLocks/>
            <a:endCxn id="54" idx="3"/>
          </p:cNvCxnSpPr>
          <p:nvPr/>
        </p:nvCxnSpPr>
        <p:spPr>
          <a:xfrm flipH="1">
            <a:off x="7713351" y="2311294"/>
            <a:ext cx="537742" cy="290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92A53E3-AA35-4DE6-9C10-D893FC970879}"/>
              </a:ext>
            </a:extLst>
          </p:cNvPr>
          <p:cNvSpPr/>
          <p:nvPr/>
        </p:nvSpPr>
        <p:spPr>
          <a:xfrm>
            <a:off x="7868538" y="1918694"/>
            <a:ext cx="1711926" cy="408564"/>
          </a:xfrm>
          <a:prstGeom prst="rect">
            <a:avLst/>
          </a:prstGeom>
          <a:solidFill>
            <a:schemeClr val="bg2">
              <a:lumMod val="90000"/>
            </a:schemeClr>
          </a:solidFill>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effectLst>
                  <a:glow rad="63500">
                    <a:schemeClr val="accent3">
                      <a:satMod val="175000"/>
                      <a:alpha val="40000"/>
                    </a:schemeClr>
                  </a:glow>
                </a:effectLst>
              </a:rPr>
              <a:t>~ 80+ Members</a:t>
            </a:r>
          </a:p>
        </p:txBody>
      </p:sp>
      <p:cxnSp>
        <p:nvCxnSpPr>
          <p:cNvPr id="44" name="Straight Connector 43">
            <a:extLst>
              <a:ext uri="{FF2B5EF4-FFF2-40B4-BE49-F238E27FC236}">
                <a16:creationId xmlns:a16="http://schemas.microsoft.com/office/drawing/2014/main" id="{4ED70BB0-ADB4-4FCC-B3AE-89CA58967F1F}"/>
              </a:ext>
            </a:extLst>
          </p:cNvPr>
          <p:cNvCxnSpPr>
            <a:cxnSpLocks/>
            <a:endCxn id="48" idx="3"/>
          </p:cNvCxnSpPr>
          <p:nvPr/>
        </p:nvCxnSpPr>
        <p:spPr>
          <a:xfrm flipH="1">
            <a:off x="7713351" y="1368635"/>
            <a:ext cx="537741" cy="12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17827E3-8E39-41A6-9787-57017BCA7064}"/>
              </a:ext>
            </a:extLst>
          </p:cNvPr>
          <p:cNvCxnSpPr>
            <a:cxnSpLocks/>
            <a:stCxn id="54" idx="2"/>
            <a:endCxn id="56" idx="0"/>
          </p:cNvCxnSpPr>
          <p:nvPr/>
        </p:nvCxnSpPr>
        <p:spPr>
          <a:xfrm flipH="1">
            <a:off x="1877443" y="2931917"/>
            <a:ext cx="3822202" cy="1149054"/>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749355-D620-4742-B0DD-08DF292AB8B1}"/>
              </a:ext>
            </a:extLst>
          </p:cNvPr>
          <p:cNvCxnSpPr>
            <a:cxnSpLocks/>
            <a:stCxn id="48" idx="2"/>
            <a:endCxn id="54" idx="0"/>
          </p:cNvCxnSpPr>
          <p:nvPr/>
        </p:nvCxnSpPr>
        <p:spPr>
          <a:xfrm>
            <a:off x="5699645" y="1890194"/>
            <a:ext cx="0" cy="380834"/>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1031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6680CF-0382-4E1D-A817-33D741C00B6F}"/>
              </a:ext>
            </a:extLst>
          </p:cNvPr>
          <p:cNvSpPr>
            <a:spLocks noGrp="1"/>
          </p:cNvSpPr>
          <p:nvPr>
            <p:ph type="title"/>
          </p:nvPr>
        </p:nvSpPr>
        <p:spPr/>
        <p:txBody>
          <a:bodyPr/>
          <a:lstStyle/>
          <a:p>
            <a:r>
              <a:rPr lang="en-US"/>
              <a:t>Organizations Represented in ASME MBE</a:t>
            </a:r>
          </a:p>
        </p:txBody>
      </p:sp>
      <p:pic>
        <p:nvPicPr>
          <p:cNvPr id="9" name="table">
            <a:extLst>
              <a:ext uri="{FF2B5EF4-FFF2-40B4-BE49-F238E27FC236}">
                <a16:creationId xmlns:a16="http://schemas.microsoft.com/office/drawing/2014/main" id="{4798363F-1697-49F9-85D2-94756C84C3D5}"/>
              </a:ext>
            </a:extLst>
          </p:cNvPr>
          <p:cNvPicPr>
            <a:picLocks noGrp="1" noChangeAspect="1"/>
          </p:cNvPicPr>
          <p:nvPr>
            <p:ph idx="1"/>
          </p:nvPr>
        </p:nvPicPr>
        <p:blipFill>
          <a:blip r:embed="rId3"/>
          <a:stretch>
            <a:fillRect/>
          </a:stretch>
        </p:blipFill>
        <p:spPr>
          <a:xfrm>
            <a:off x="1196709" y="823087"/>
            <a:ext cx="9798582" cy="5066473"/>
          </a:xfrm>
          <a:prstGeom prst="rect">
            <a:avLst/>
          </a:prstGeom>
        </p:spPr>
      </p:pic>
    </p:spTree>
    <p:extLst>
      <p:ext uri="{BB962C8B-B14F-4D97-AF65-F5344CB8AC3E}">
        <p14:creationId xmlns:p14="http://schemas.microsoft.com/office/powerpoint/2010/main" val="368157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B22D7-D132-4C04-AEEF-1F2DE8AD4CA4}"/>
              </a:ext>
            </a:extLst>
          </p:cNvPr>
          <p:cNvSpPr>
            <a:spLocks noGrp="1"/>
          </p:cNvSpPr>
          <p:nvPr>
            <p:ph type="ctrTitle"/>
          </p:nvPr>
        </p:nvSpPr>
        <p:spPr>
          <a:xfrm>
            <a:off x="117695" y="1122363"/>
            <a:ext cx="11914360" cy="2387600"/>
          </a:xfrm>
        </p:spPr>
        <p:txBody>
          <a:bodyPr>
            <a:normAutofit/>
          </a:bodyPr>
          <a:lstStyle/>
          <a:p>
            <a:r>
              <a:rPr lang="en-US"/>
              <a:t>Working Groups Overview and Status</a:t>
            </a:r>
          </a:p>
        </p:txBody>
      </p:sp>
      <p:pic>
        <p:nvPicPr>
          <p:cNvPr id="2" name="Picture 1">
            <a:extLst>
              <a:ext uri="{FF2B5EF4-FFF2-40B4-BE49-F238E27FC236}">
                <a16:creationId xmlns:a16="http://schemas.microsoft.com/office/drawing/2014/main" id="{A39214F1-2FBD-442A-B708-4C88607EE1C9}"/>
              </a:ext>
            </a:extLst>
          </p:cNvPr>
          <p:cNvPicPr>
            <a:picLocks noChangeAspect="1"/>
          </p:cNvPicPr>
          <p:nvPr/>
        </p:nvPicPr>
        <p:blipFill>
          <a:blip r:embed="rId3">
            <a:alphaModFix amt="20000"/>
            <a:duotone>
              <a:schemeClr val="bg2">
                <a:shade val="45000"/>
                <a:satMod val="135000"/>
              </a:schemeClr>
              <a:prstClr val="white"/>
            </a:duotone>
          </a:blip>
          <a:stretch>
            <a:fillRect/>
          </a:stretch>
        </p:blipFill>
        <p:spPr>
          <a:xfrm>
            <a:off x="2880491" y="230757"/>
            <a:ext cx="5543551" cy="5543551"/>
          </a:xfrm>
          <a:prstGeom prst="rect">
            <a:avLst/>
          </a:prstGeom>
        </p:spPr>
      </p:pic>
    </p:spTree>
    <p:extLst>
      <p:ext uri="{BB962C8B-B14F-4D97-AF65-F5344CB8AC3E}">
        <p14:creationId xmlns:p14="http://schemas.microsoft.com/office/powerpoint/2010/main" val="85620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27E25D0-76BC-413F-8682-875450142573}"/>
              </a:ext>
            </a:extLst>
          </p:cNvPr>
          <p:cNvSpPr>
            <a:spLocks noGrp="1"/>
          </p:cNvSpPr>
          <p:nvPr>
            <p:ph idx="1"/>
          </p:nvPr>
        </p:nvSpPr>
        <p:spPr>
          <a:xfrm>
            <a:off x="838200" y="841708"/>
            <a:ext cx="5631058" cy="5335256"/>
          </a:xfrm>
        </p:spPr>
        <p:txBody>
          <a:bodyPr vert="horz" lIns="91440" tIns="45720" rIns="91440" bIns="45720" rtlCol="0" anchor="t">
            <a:normAutofit/>
          </a:bodyPr>
          <a:lstStyle/>
          <a:p>
            <a:pPr marL="0" indent="0">
              <a:buNone/>
            </a:pPr>
            <a:r>
              <a:rPr lang="en-US" sz="2000" b="1" dirty="0"/>
              <a:t>Leader: </a:t>
            </a:r>
            <a:r>
              <a:rPr lang="en-US" sz="2000" dirty="0"/>
              <a:t>Bryan Fischer and Larry Bergquist </a:t>
            </a:r>
            <a:r>
              <a:rPr lang="en-US" sz="2000" dirty="0">
                <a:hlinkClick r:id="rId3"/>
              </a:rPr>
              <a:t>larry.w.bergquist@outlook.com</a:t>
            </a:r>
            <a:endParaRPr lang="en-US" sz="2000" dirty="0"/>
          </a:p>
          <a:p>
            <a:pPr marL="0" indent="0">
              <a:buNone/>
            </a:pPr>
            <a:r>
              <a:rPr lang="en-US" sz="2000" b="1" dirty="0"/>
              <a:t>Charter: </a:t>
            </a:r>
            <a:r>
              <a:rPr lang="en-US" sz="2000" dirty="0">
                <a:ea typeface="+mn-lt"/>
                <a:cs typeface="+mn-lt"/>
              </a:rPr>
              <a:t>Identifies challenges, gaps, and problems inhibiting understanding and adoption of model-based methods.</a:t>
            </a:r>
            <a:endParaRPr lang="en-US" sz="2000" b="1" dirty="0">
              <a:ea typeface="+mn-lt"/>
              <a:cs typeface="+mn-lt"/>
            </a:endParaRPr>
          </a:p>
          <a:p>
            <a:pPr marL="0" indent="0">
              <a:buNone/>
            </a:pPr>
            <a:r>
              <a:rPr lang="en-US" sz="2000" b="1" dirty="0"/>
              <a:t>Status</a:t>
            </a:r>
          </a:p>
          <a:p>
            <a:r>
              <a:rPr lang="en-US" sz="2000" dirty="0"/>
              <a:t>Focused on two-year timeframe</a:t>
            </a:r>
          </a:p>
          <a:p>
            <a:r>
              <a:rPr lang="en-US" sz="2000" dirty="0"/>
              <a:t>Meeting during the fall meetings to establish tactical plans to address strategic needs</a:t>
            </a:r>
          </a:p>
        </p:txBody>
      </p:sp>
      <p:sp>
        <p:nvSpPr>
          <p:cNvPr id="2" name="Title 1">
            <a:extLst>
              <a:ext uri="{FF2B5EF4-FFF2-40B4-BE49-F238E27FC236}">
                <a16:creationId xmlns:a16="http://schemas.microsoft.com/office/drawing/2014/main" id="{721DA8C4-EC92-274E-AB76-ACE294F8B5BF}"/>
              </a:ext>
            </a:extLst>
          </p:cNvPr>
          <p:cNvSpPr>
            <a:spLocks noGrp="1"/>
          </p:cNvSpPr>
          <p:nvPr>
            <p:ph type="title"/>
          </p:nvPr>
        </p:nvSpPr>
        <p:spPr>
          <a:xfrm>
            <a:off x="838200" y="0"/>
            <a:ext cx="10515600" cy="732971"/>
          </a:xfrm>
        </p:spPr>
        <p:txBody>
          <a:bodyPr/>
          <a:lstStyle/>
          <a:p>
            <a:r>
              <a:rPr lang="en-US"/>
              <a:t>Near Term Strategy Working Group</a:t>
            </a:r>
          </a:p>
        </p:txBody>
      </p:sp>
      <p:pic>
        <p:nvPicPr>
          <p:cNvPr id="3" name="Picture 2">
            <a:extLst>
              <a:ext uri="{FF2B5EF4-FFF2-40B4-BE49-F238E27FC236}">
                <a16:creationId xmlns:a16="http://schemas.microsoft.com/office/drawing/2014/main" id="{994F7CBF-5A06-40F4-8D5E-C45958B7E10E}"/>
              </a:ext>
            </a:extLst>
          </p:cNvPr>
          <p:cNvPicPr>
            <a:picLocks noChangeAspect="1"/>
          </p:cNvPicPr>
          <p:nvPr/>
        </p:nvPicPr>
        <p:blipFill>
          <a:blip r:embed="rId4"/>
          <a:stretch>
            <a:fillRect/>
          </a:stretch>
        </p:blipFill>
        <p:spPr>
          <a:xfrm>
            <a:off x="8328824" y="1892368"/>
            <a:ext cx="2800452" cy="2800452"/>
          </a:xfrm>
          <a:prstGeom prst="rect">
            <a:avLst/>
          </a:prstGeom>
        </p:spPr>
      </p:pic>
    </p:spTree>
    <p:extLst>
      <p:ext uri="{BB962C8B-B14F-4D97-AF65-F5344CB8AC3E}">
        <p14:creationId xmlns:p14="http://schemas.microsoft.com/office/powerpoint/2010/main" val="123300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A46699-B797-4DA3-80C2-3B0C1A2D398D}"/>
              </a:ext>
            </a:extLst>
          </p:cNvPr>
          <p:cNvSpPr>
            <a:spLocks noGrp="1"/>
          </p:cNvSpPr>
          <p:nvPr>
            <p:ph idx="1"/>
          </p:nvPr>
        </p:nvSpPr>
        <p:spPr>
          <a:xfrm>
            <a:off x="838200" y="841375"/>
            <a:ext cx="5853270" cy="5335588"/>
          </a:xfrm>
        </p:spPr>
        <p:txBody>
          <a:bodyPr>
            <a:normAutofit fontScale="92500" lnSpcReduction="20000"/>
          </a:bodyPr>
          <a:lstStyle/>
          <a:p>
            <a:pPr marL="0" indent="0">
              <a:buNone/>
            </a:pPr>
            <a:r>
              <a:rPr lang="en-US" sz="2000" b="1"/>
              <a:t>Leader: </a:t>
            </a:r>
            <a:r>
              <a:rPr lang="en-US" sz="2000"/>
              <a:t>Curtis Brown, </a:t>
            </a:r>
            <a:r>
              <a:rPr lang="en-US" sz="2000">
                <a:hlinkClick r:id="rId3"/>
              </a:rPr>
              <a:t>cbrown@kcnsc.doe.gov</a:t>
            </a:r>
            <a:r>
              <a:rPr lang="en-US" sz="2000"/>
              <a:t> </a:t>
            </a:r>
          </a:p>
          <a:p>
            <a:pPr marL="0" indent="0">
              <a:buNone/>
            </a:pPr>
            <a:r>
              <a:rPr lang="en-US" sz="2000" b="1"/>
              <a:t>Charter: </a:t>
            </a:r>
            <a:r>
              <a:rPr lang="en-US" sz="2000"/>
              <a:t>Collect and define terms, acronyms, and abbreviations for use in ASME MBE Standards</a:t>
            </a:r>
          </a:p>
          <a:p>
            <a:pPr marL="0" indent="0">
              <a:buNone/>
            </a:pPr>
            <a:r>
              <a:rPr lang="en-US" sz="2000" b="1"/>
              <a:t>Status</a:t>
            </a:r>
          </a:p>
          <a:p>
            <a:r>
              <a:rPr lang="en-US" sz="2000"/>
              <a:t>Developed a “model proof” technique to diagram each term with relationships to other terms</a:t>
            </a:r>
          </a:p>
          <a:p>
            <a:r>
              <a:rPr lang="en-US" sz="2000"/>
              <a:t>Gathered and proofed a large set of terms and definitions</a:t>
            </a:r>
          </a:p>
          <a:p>
            <a:r>
              <a:rPr lang="en-US" sz="2000"/>
              <a:t>Submitted 48 terms to the main MBE committee for review.</a:t>
            </a:r>
          </a:p>
          <a:p>
            <a:pPr lvl="1"/>
            <a:r>
              <a:rPr lang="en-US" sz="1600"/>
              <a:t>Each term included a broad definition along with a model proof. 	</a:t>
            </a:r>
          </a:p>
          <a:p>
            <a:r>
              <a:rPr lang="en-US" sz="2000"/>
              <a:t>Received feedback on 8 high priority terms and now working to understand how these 8 terms fit within the framework proposed by the Framework Working Group.</a:t>
            </a:r>
          </a:p>
        </p:txBody>
      </p:sp>
      <p:sp>
        <p:nvSpPr>
          <p:cNvPr id="2" name="Title 1">
            <a:extLst>
              <a:ext uri="{FF2B5EF4-FFF2-40B4-BE49-F238E27FC236}">
                <a16:creationId xmlns:a16="http://schemas.microsoft.com/office/drawing/2014/main" id="{7C5605C2-5111-4AFE-96E3-895C0B736E13}"/>
              </a:ext>
            </a:extLst>
          </p:cNvPr>
          <p:cNvSpPr>
            <a:spLocks noGrp="1"/>
          </p:cNvSpPr>
          <p:nvPr>
            <p:ph type="title"/>
          </p:nvPr>
        </p:nvSpPr>
        <p:spPr>
          <a:xfrm>
            <a:off x="838200" y="0"/>
            <a:ext cx="10515600" cy="732971"/>
          </a:xfrm>
        </p:spPr>
        <p:txBody>
          <a:bodyPr/>
          <a:lstStyle/>
          <a:p>
            <a:r>
              <a:rPr lang="en-US"/>
              <a:t>Terms Working Group</a:t>
            </a:r>
          </a:p>
        </p:txBody>
      </p:sp>
      <p:pic>
        <p:nvPicPr>
          <p:cNvPr id="10" name="Picture 9" descr="Diagram&#10;&#10;Description automatically generated">
            <a:extLst>
              <a:ext uri="{FF2B5EF4-FFF2-40B4-BE49-F238E27FC236}">
                <a16:creationId xmlns:a16="http://schemas.microsoft.com/office/drawing/2014/main" id="{2128D46F-DD67-4A06-943B-57D635A442C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6533" y="1329330"/>
            <a:ext cx="4616998" cy="4145038"/>
          </a:xfrm>
          <a:prstGeom prst="rect">
            <a:avLst/>
          </a:prstGeom>
        </p:spPr>
      </p:pic>
      <p:sp>
        <p:nvSpPr>
          <p:cNvPr id="3" name="TextBox 2">
            <a:extLst>
              <a:ext uri="{FF2B5EF4-FFF2-40B4-BE49-F238E27FC236}">
                <a16:creationId xmlns:a16="http://schemas.microsoft.com/office/drawing/2014/main" id="{8FC3D918-FD9E-4BEA-A8B3-78930B9045DA}"/>
              </a:ext>
            </a:extLst>
          </p:cNvPr>
          <p:cNvSpPr txBox="1"/>
          <p:nvPr/>
        </p:nvSpPr>
        <p:spPr>
          <a:xfrm>
            <a:off x="7336870" y="5528670"/>
            <a:ext cx="3725122" cy="369332"/>
          </a:xfrm>
          <a:prstGeom prst="rect">
            <a:avLst/>
          </a:prstGeom>
          <a:solidFill>
            <a:srgbClr val="FFFF00"/>
          </a:solidFill>
        </p:spPr>
        <p:txBody>
          <a:bodyPr wrap="none" rtlCol="0">
            <a:spAutoFit/>
          </a:bodyPr>
          <a:lstStyle/>
          <a:p>
            <a:pPr algn="ctr"/>
            <a:r>
              <a:rPr lang="en-US" i="1" dirty="0"/>
              <a:t>*Content is not released – DRAFT only</a:t>
            </a:r>
          </a:p>
        </p:txBody>
      </p:sp>
    </p:spTree>
    <p:extLst>
      <p:ext uri="{BB962C8B-B14F-4D97-AF65-F5344CB8AC3E}">
        <p14:creationId xmlns:p14="http://schemas.microsoft.com/office/powerpoint/2010/main" val="109281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D9A9D-38F7-4711-BA79-C7E5EC033948}"/>
              </a:ext>
            </a:extLst>
          </p:cNvPr>
          <p:cNvSpPr>
            <a:spLocks noGrp="1"/>
          </p:cNvSpPr>
          <p:nvPr>
            <p:ph idx="1"/>
          </p:nvPr>
        </p:nvSpPr>
        <p:spPr/>
        <p:txBody>
          <a:bodyPr>
            <a:normAutofit lnSpcReduction="10000"/>
          </a:bodyPr>
          <a:lstStyle/>
          <a:p>
            <a:r>
              <a:rPr lang="en-US"/>
              <a:t>Digital Enterprise</a:t>
            </a:r>
          </a:p>
          <a:p>
            <a:r>
              <a:rPr lang="en-US"/>
              <a:t>Digital Thread</a:t>
            </a:r>
          </a:p>
          <a:p>
            <a:r>
              <a:rPr lang="en-US"/>
              <a:t>Native Model</a:t>
            </a:r>
          </a:p>
          <a:p>
            <a:r>
              <a:rPr lang="en-US"/>
              <a:t>Model-Based Definition</a:t>
            </a:r>
          </a:p>
          <a:p>
            <a:r>
              <a:rPr lang="en-US"/>
              <a:t>Model</a:t>
            </a:r>
          </a:p>
          <a:p>
            <a:r>
              <a:rPr lang="en-US"/>
              <a:t>Model-Based Enterprise</a:t>
            </a:r>
          </a:p>
          <a:p>
            <a:r>
              <a:rPr lang="en-US"/>
              <a:t>Product Lifecycle</a:t>
            </a:r>
          </a:p>
          <a:p>
            <a:r>
              <a:rPr lang="en-US"/>
              <a:t>Product Lifecycle Management</a:t>
            </a:r>
          </a:p>
        </p:txBody>
      </p:sp>
      <p:sp>
        <p:nvSpPr>
          <p:cNvPr id="3" name="Title 2">
            <a:extLst>
              <a:ext uri="{FF2B5EF4-FFF2-40B4-BE49-F238E27FC236}">
                <a16:creationId xmlns:a16="http://schemas.microsoft.com/office/drawing/2014/main" id="{850B2FE5-0A12-4BCC-B3BB-1E78EDBC8C7D}"/>
              </a:ext>
            </a:extLst>
          </p:cNvPr>
          <p:cNvSpPr>
            <a:spLocks noGrp="1"/>
          </p:cNvSpPr>
          <p:nvPr>
            <p:ph type="title"/>
          </p:nvPr>
        </p:nvSpPr>
        <p:spPr/>
        <p:txBody>
          <a:bodyPr/>
          <a:lstStyle/>
          <a:p>
            <a:r>
              <a:rPr lang="en-US"/>
              <a:t>Top Terms</a:t>
            </a:r>
          </a:p>
        </p:txBody>
      </p:sp>
      <p:pic>
        <p:nvPicPr>
          <p:cNvPr id="6" name="Picture 5">
            <a:extLst>
              <a:ext uri="{FF2B5EF4-FFF2-40B4-BE49-F238E27FC236}">
                <a16:creationId xmlns:a16="http://schemas.microsoft.com/office/drawing/2014/main" id="{BEA5D921-2A9D-4343-9D6D-648B53EC52D9}"/>
              </a:ext>
            </a:extLst>
          </p:cNvPr>
          <p:cNvPicPr>
            <a:picLocks noChangeAspect="1"/>
          </p:cNvPicPr>
          <p:nvPr/>
        </p:nvPicPr>
        <p:blipFill>
          <a:blip r:embed="rId3"/>
          <a:stretch>
            <a:fillRect/>
          </a:stretch>
        </p:blipFill>
        <p:spPr>
          <a:xfrm>
            <a:off x="6460957" y="4867949"/>
            <a:ext cx="5574632" cy="720127"/>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041A1DA5-2AFD-4A57-AED5-0E33A7BBF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2456" y="3526155"/>
            <a:ext cx="3009900" cy="937260"/>
          </a:xfrm>
          <a:prstGeom prst="rect">
            <a:avLst/>
          </a:prstGeom>
        </p:spPr>
      </p:pic>
      <p:pic>
        <p:nvPicPr>
          <p:cNvPr id="5" name="Picture 4">
            <a:extLst>
              <a:ext uri="{FF2B5EF4-FFF2-40B4-BE49-F238E27FC236}">
                <a16:creationId xmlns:a16="http://schemas.microsoft.com/office/drawing/2014/main" id="{27C2CE53-3942-4D47-AA99-93EC4851D42A}"/>
              </a:ext>
            </a:extLst>
          </p:cNvPr>
          <p:cNvPicPr>
            <a:picLocks noChangeAspect="1"/>
          </p:cNvPicPr>
          <p:nvPr/>
        </p:nvPicPr>
        <p:blipFill>
          <a:blip r:embed="rId5"/>
          <a:stretch>
            <a:fillRect/>
          </a:stretch>
        </p:blipFill>
        <p:spPr>
          <a:xfrm>
            <a:off x="5666753" y="937659"/>
            <a:ext cx="6027942" cy="2263336"/>
          </a:xfrm>
          <a:prstGeom prst="rect">
            <a:avLst/>
          </a:prstGeom>
        </p:spPr>
      </p:pic>
    </p:spTree>
    <p:extLst>
      <p:ext uri="{BB962C8B-B14F-4D97-AF65-F5344CB8AC3E}">
        <p14:creationId xmlns:p14="http://schemas.microsoft.com/office/powerpoint/2010/main" val="383896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A46699-B797-4DA3-80C2-3B0C1A2D398D}"/>
              </a:ext>
            </a:extLst>
          </p:cNvPr>
          <p:cNvSpPr>
            <a:spLocks noGrp="1"/>
          </p:cNvSpPr>
          <p:nvPr>
            <p:ph idx="1"/>
          </p:nvPr>
        </p:nvSpPr>
        <p:spPr>
          <a:xfrm>
            <a:off x="838200" y="841375"/>
            <a:ext cx="6031832" cy="5335588"/>
          </a:xfrm>
        </p:spPr>
        <p:txBody>
          <a:bodyPr>
            <a:normAutofit fontScale="62500" lnSpcReduction="20000"/>
          </a:bodyPr>
          <a:lstStyle/>
          <a:p>
            <a:pPr marL="0" indent="0">
              <a:buNone/>
            </a:pPr>
            <a:r>
              <a:rPr lang="en-US" b="1" dirty="0"/>
              <a:t>Leader: </a:t>
            </a:r>
            <a:r>
              <a:rPr lang="en-US" dirty="0"/>
              <a:t>Will Sobel, </a:t>
            </a:r>
            <a:r>
              <a:rPr lang="en-US" dirty="0">
                <a:hlinkClick r:id="rId3"/>
              </a:rPr>
              <a:t>will@govimana.com</a:t>
            </a:r>
            <a:endParaRPr lang="en-US" dirty="0"/>
          </a:p>
          <a:p>
            <a:pPr marL="0" indent="0">
              <a:buNone/>
            </a:pPr>
            <a:r>
              <a:rPr lang="en-US" b="1" dirty="0"/>
              <a:t>Charter: </a:t>
            </a:r>
            <a:r>
              <a:rPr lang="en-US" dirty="0"/>
              <a:t>Define methods that the MBE Standards Committee will use to develop use cases and model-based standards</a:t>
            </a:r>
          </a:p>
          <a:p>
            <a:pPr marL="0" indent="0">
              <a:buNone/>
            </a:pPr>
            <a:r>
              <a:rPr lang="en-US" b="1" dirty="0"/>
              <a:t>Status</a:t>
            </a:r>
          </a:p>
          <a:p>
            <a:r>
              <a:rPr lang="en-US" dirty="0"/>
              <a:t>Developed, Sent, Analyzed a Request for Information (RFI) survey to solicit stakeholder input</a:t>
            </a:r>
          </a:p>
          <a:p>
            <a:r>
              <a:rPr lang="en-US" dirty="0"/>
              <a:t>Baseline trained working group in ontology theory</a:t>
            </a:r>
          </a:p>
          <a:p>
            <a:r>
              <a:rPr lang="en-US" dirty="0"/>
              <a:t>Rolled out an Agile process with-in Redmine to release standards</a:t>
            </a:r>
          </a:p>
          <a:p>
            <a:r>
              <a:rPr lang="en-US" dirty="0"/>
              <a:t>Defined initial ways to collaborate on those standards</a:t>
            </a:r>
          </a:p>
          <a:p>
            <a:r>
              <a:rPr lang="en-US" dirty="0"/>
              <a:t>Created a draft of a reference modeling methodology</a:t>
            </a:r>
          </a:p>
        </p:txBody>
      </p:sp>
      <p:sp>
        <p:nvSpPr>
          <p:cNvPr id="2" name="Title 1">
            <a:extLst>
              <a:ext uri="{FF2B5EF4-FFF2-40B4-BE49-F238E27FC236}">
                <a16:creationId xmlns:a16="http://schemas.microsoft.com/office/drawing/2014/main" id="{7C5605C2-5111-4AFE-96E3-895C0B736E13}"/>
              </a:ext>
            </a:extLst>
          </p:cNvPr>
          <p:cNvSpPr>
            <a:spLocks noGrp="1"/>
          </p:cNvSpPr>
          <p:nvPr>
            <p:ph type="title"/>
          </p:nvPr>
        </p:nvSpPr>
        <p:spPr>
          <a:xfrm>
            <a:off x="838200" y="0"/>
            <a:ext cx="10515600" cy="732971"/>
          </a:xfrm>
        </p:spPr>
        <p:txBody>
          <a:bodyPr>
            <a:normAutofit fontScale="90000"/>
          </a:bodyPr>
          <a:lstStyle/>
          <a:p>
            <a:r>
              <a:rPr lang="en-US"/>
              <a:t>UCMBSD Working Group</a:t>
            </a:r>
            <a:br>
              <a:rPr lang="en-US"/>
            </a:br>
            <a:r>
              <a:rPr lang="en-US" sz="2700" b="0"/>
              <a:t>Use Cases and Model-Based Standards Development (MBSD) Methodology</a:t>
            </a:r>
            <a:endParaRPr lang="en-US" b="0"/>
          </a:p>
        </p:txBody>
      </p:sp>
      <p:pic>
        <p:nvPicPr>
          <p:cNvPr id="5" name="Picture 4">
            <a:extLst>
              <a:ext uri="{FF2B5EF4-FFF2-40B4-BE49-F238E27FC236}">
                <a16:creationId xmlns:a16="http://schemas.microsoft.com/office/drawing/2014/main" id="{D2B2F864-6863-4427-B2B9-01C8883B56AE}"/>
              </a:ext>
            </a:extLst>
          </p:cNvPr>
          <p:cNvPicPr>
            <a:picLocks noChangeAspect="1"/>
          </p:cNvPicPr>
          <p:nvPr/>
        </p:nvPicPr>
        <p:blipFill>
          <a:blip r:embed="rId4"/>
          <a:stretch>
            <a:fillRect/>
          </a:stretch>
        </p:blipFill>
        <p:spPr>
          <a:xfrm>
            <a:off x="7263679" y="1144222"/>
            <a:ext cx="4391322" cy="42346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299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A46699-B797-4DA3-80C2-3B0C1A2D398D}"/>
              </a:ext>
            </a:extLst>
          </p:cNvPr>
          <p:cNvSpPr>
            <a:spLocks noGrp="1"/>
          </p:cNvSpPr>
          <p:nvPr>
            <p:ph idx="1"/>
          </p:nvPr>
        </p:nvSpPr>
        <p:spPr>
          <a:xfrm>
            <a:off x="838200" y="841375"/>
            <a:ext cx="4881880" cy="5335588"/>
          </a:xfrm>
        </p:spPr>
        <p:txBody>
          <a:bodyPr>
            <a:normAutofit/>
          </a:bodyPr>
          <a:lstStyle/>
          <a:p>
            <a:pPr marL="0" indent="0">
              <a:buNone/>
            </a:pPr>
            <a:r>
              <a:rPr lang="en-US" sz="2000" b="1" dirty="0"/>
              <a:t>Leader: </a:t>
            </a:r>
            <a:r>
              <a:rPr lang="en-US" sz="2000" dirty="0"/>
              <a:t>Tom Hedberg </a:t>
            </a:r>
            <a:r>
              <a:rPr lang="en-US" sz="2000" dirty="0">
                <a:hlinkClick r:id="rId3"/>
              </a:rPr>
              <a:t>thedberg@umd.edu</a:t>
            </a:r>
            <a:endParaRPr lang="en-US" sz="2000" dirty="0"/>
          </a:p>
          <a:p>
            <a:pPr marL="0" indent="0">
              <a:buNone/>
            </a:pPr>
            <a:r>
              <a:rPr lang="en-US" sz="2000" b="1" dirty="0"/>
              <a:t>Charter: </a:t>
            </a:r>
            <a:r>
              <a:rPr lang="en-US" sz="2000" dirty="0"/>
              <a:t>Define the concept of a Model-Based Enterprise by providing a high-level structural definition </a:t>
            </a:r>
          </a:p>
          <a:p>
            <a:pPr marL="0" indent="0">
              <a:buNone/>
            </a:pPr>
            <a:r>
              <a:rPr lang="en-US" sz="2000" b="1" dirty="0"/>
              <a:t>Status</a:t>
            </a:r>
          </a:p>
          <a:p>
            <a:r>
              <a:rPr lang="en-US" sz="2000" dirty="0"/>
              <a:t>Surveyed existing Concept of Operations, Frameworks, Taxonomies, and more</a:t>
            </a:r>
          </a:p>
          <a:p>
            <a:r>
              <a:rPr lang="en-US" sz="2000" dirty="0"/>
              <a:t>Created version 1 of a baseline framework</a:t>
            </a:r>
          </a:p>
        </p:txBody>
      </p:sp>
      <p:sp>
        <p:nvSpPr>
          <p:cNvPr id="2" name="Title 1">
            <a:extLst>
              <a:ext uri="{FF2B5EF4-FFF2-40B4-BE49-F238E27FC236}">
                <a16:creationId xmlns:a16="http://schemas.microsoft.com/office/drawing/2014/main" id="{7C5605C2-5111-4AFE-96E3-895C0B736E13}"/>
              </a:ext>
            </a:extLst>
          </p:cNvPr>
          <p:cNvSpPr>
            <a:spLocks noGrp="1"/>
          </p:cNvSpPr>
          <p:nvPr>
            <p:ph type="title"/>
          </p:nvPr>
        </p:nvSpPr>
        <p:spPr>
          <a:xfrm>
            <a:off x="838200" y="0"/>
            <a:ext cx="10515600" cy="732971"/>
          </a:xfrm>
        </p:spPr>
        <p:txBody>
          <a:bodyPr/>
          <a:lstStyle/>
          <a:p>
            <a:r>
              <a:rPr lang="en-US"/>
              <a:t>Framework Working Group</a:t>
            </a:r>
          </a:p>
        </p:txBody>
      </p:sp>
      <p:pic>
        <p:nvPicPr>
          <p:cNvPr id="6" name="Picture 5" descr="Timeline&#10;&#10;Description automatically generated">
            <a:extLst>
              <a:ext uri="{FF2B5EF4-FFF2-40B4-BE49-F238E27FC236}">
                <a16:creationId xmlns:a16="http://schemas.microsoft.com/office/drawing/2014/main" id="{446EB9F3-C6AA-42D2-AC89-D7EEDB0B32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550" y="1825625"/>
            <a:ext cx="5902910" cy="3312338"/>
          </a:xfrm>
          <a:prstGeom prst="rect">
            <a:avLst/>
          </a:prstGeom>
        </p:spPr>
      </p:pic>
      <p:sp>
        <p:nvSpPr>
          <p:cNvPr id="3" name="TextBox 2">
            <a:extLst>
              <a:ext uri="{FF2B5EF4-FFF2-40B4-BE49-F238E27FC236}">
                <a16:creationId xmlns:a16="http://schemas.microsoft.com/office/drawing/2014/main" id="{A13F31B8-C6C2-4B27-B7E1-7A8C153BF0DB}"/>
              </a:ext>
            </a:extLst>
          </p:cNvPr>
          <p:cNvSpPr txBox="1"/>
          <p:nvPr/>
        </p:nvSpPr>
        <p:spPr>
          <a:xfrm>
            <a:off x="6903444" y="5188310"/>
            <a:ext cx="3725122" cy="369332"/>
          </a:xfrm>
          <a:prstGeom prst="rect">
            <a:avLst/>
          </a:prstGeom>
          <a:solidFill>
            <a:schemeClr val="accent4"/>
          </a:solidFill>
        </p:spPr>
        <p:txBody>
          <a:bodyPr wrap="none" rtlCol="0">
            <a:spAutoFit/>
          </a:bodyPr>
          <a:lstStyle/>
          <a:p>
            <a:pPr algn="ctr"/>
            <a:r>
              <a:rPr lang="en-US" i="1" dirty="0"/>
              <a:t>*Content is not released – DRAFT only</a:t>
            </a:r>
          </a:p>
        </p:txBody>
      </p:sp>
    </p:spTree>
    <p:extLst>
      <p:ext uri="{BB962C8B-B14F-4D97-AF65-F5344CB8AC3E}">
        <p14:creationId xmlns:p14="http://schemas.microsoft.com/office/powerpoint/2010/main" val="75839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143118-1C1F-4795-9EBD-16DBE41B678F}"/>
              </a:ext>
            </a:extLst>
          </p:cNvPr>
          <p:cNvSpPr>
            <a:spLocks noGrp="1"/>
          </p:cNvSpPr>
          <p:nvPr>
            <p:ph type="title"/>
          </p:nvPr>
        </p:nvSpPr>
        <p:spPr/>
        <p:txBody>
          <a:bodyPr>
            <a:normAutofit/>
          </a:bodyPr>
          <a:lstStyle/>
          <a:p>
            <a:r>
              <a:rPr lang="en-US" b="1"/>
              <a:t>Jennifer Herron</a:t>
            </a:r>
            <a:endParaRPr lang="en-US"/>
          </a:p>
        </p:txBody>
      </p:sp>
      <p:sp>
        <p:nvSpPr>
          <p:cNvPr id="4" name="Right Triangle 3">
            <a:extLst>
              <a:ext uri="{FF2B5EF4-FFF2-40B4-BE49-F238E27FC236}">
                <a16:creationId xmlns:a16="http://schemas.microsoft.com/office/drawing/2014/main" id="{AD4A047E-235A-47E4-B5A7-6E4BC778E3F0}"/>
              </a:ext>
            </a:extLst>
          </p:cNvPr>
          <p:cNvSpPr/>
          <p:nvPr/>
        </p:nvSpPr>
        <p:spPr>
          <a:xfrm>
            <a:off x="2749418" y="2429270"/>
            <a:ext cx="1045900" cy="9499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06EA7C-E3D3-4173-98E6-F7B9C4761B8D}"/>
              </a:ext>
            </a:extLst>
          </p:cNvPr>
          <p:cNvSpPr/>
          <p:nvPr/>
        </p:nvSpPr>
        <p:spPr>
          <a:xfrm>
            <a:off x="523451" y="790765"/>
            <a:ext cx="3200400" cy="32004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EDEBB6F-A74D-4D05-A657-4AF52F2486BA}"/>
              </a:ext>
            </a:extLst>
          </p:cNvPr>
          <p:cNvGrpSpPr/>
          <p:nvPr/>
        </p:nvGrpSpPr>
        <p:grpSpPr>
          <a:xfrm>
            <a:off x="137718" y="3379231"/>
            <a:ext cx="3657600" cy="640080"/>
            <a:chOff x="735352" y="3296720"/>
            <a:chExt cx="2286000" cy="523220"/>
          </a:xfrm>
        </p:grpSpPr>
        <p:sp>
          <p:nvSpPr>
            <p:cNvPr id="7" name="Arrow: Chevron 6">
              <a:extLst>
                <a:ext uri="{FF2B5EF4-FFF2-40B4-BE49-F238E27FC236}">
                  <a16:creationId xmlns:a16="http://schemas.microsoft.com/office/drawing/2014/main" id="{FA1AFE04-C667-4C2A-A4A4-C92E5213AD5F}"/>
                </a:ext>
              </a:extLst>
            </p:cNvPr>
            <p:cNvSpPr/>
            <p:nvPr/>
          </p:nvSpPr>
          <p:spPr>
            <a:xfrm>
              <a:off x="735352" y="3296720"/>
              <a:ext cx="2286000" cy="52322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cap="all">
                <a:solidFill>
                  <a:schemeClr val="bg1"/>
                </a:solidFill>
              </a:endParaRPr>
            </a:p>
          </p:txBody>
        </p:sp>
        <p:sp>
          <p:nvSpPr>
            <p:cNvPr id="8" name="Rectangle 7">
              <a:extLst>
                <a:ext uri="{FF2B5EF4-FFF2-40B4-BE49-F238E27FC236}">
                  <a16:creationId xmlns:a16="http://schemas.microsoft.com/office/drawing/2014/main" id="{499F01CE-FD6B-4421-922E-CE433FB3A58D}"/>
                </a:ext>
              </a:extLst>
            </p:cNvPr>
            <p:cNvSpPr/>
            <p:nvPr/>
          </p:nvSpPr>
          <p:spPr>
            <a:xfrm>
              <a:off x="2752507" y="3296720"/>
              <a:ext cx="268845" cy="523220"/>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29071" tIns="129071" rIns="129071" bIns="129071" numCol="1" spcCol="1270" rtlCol="0" anchor="ctr" anchorCtr="0">
              <a:noAutofit/>
            </a:bodyPr>
            <a:lstStyle/>
            <a:p>
              <a:pPr algn="ctr" defTabSz="711200">
                <a:lnSpc>
                  <a:spcPct val="90000"/>
                </a:lnSpc>
                <a:spcBef>
                  <a:spcPct val="0"/>
                </a:spcBef>
                <a:spcAft>
                  <a:spcPct val="35000"/>
                </a:spcAft>
              </a:pPr>
              <a:endParaRPr lang="en-US" sz="1600" kern="1200"/>
            </a:p>
          </p:txBody>
        </p:sp>
      </p:grpSp>
      <p:sp>
        <p:nvSpPr>
          <p:cNvPr id="9" name="Rectangle 8">
            <a:extLst>
              <a:ext uri="{FF2B5EF4-FFF2-40B4-BE49-F238E27FC236}">
                <a16:creationId xmlns:a16="http://schemas.microsoft.com/office/drawing/2014/main" id="{F9785BB8-66F1-4337-AC2D-F581BAEB6E11}"/>
              </a:ext>
            </a:extLst>
          </p:cNvPr>
          <p:cNvSpPr/>
          <p:nvPr/>
        </p:nvSpPr>
        <p:spPr>
          <a:xfrm>
            <a:off x="523451" y="4311944"/>
            <a:ext cx="3200400" cy="625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a:solidFill>
                  <a:schemeClr val="tx2"/>
                </a:solidFill>
                <a:latin typeface="Trebuchet MS" panose="020B0603020202020204" pitchFamily="34" charset="0"/>
              </a:rPr>
              <a:t>Jennifer   </a:t>
            </a:r>
            <a:r>
              <a:rPr lang="en-US" sz="3600">
                <a:solidFill>
                  <a:schemeClr val="tx2"/>
                </a:solidFill>
                <a:latin typeface="Trebuchet MS" panose="020B0603020202020204" pitchFamily="34" charset="0"/>
              </a:rPr>
              <a:t> </a:t>
            </a:r>
            <a:r>
              <a:rPr lang="en-US" sz="3200">
                <a:solidFill>
                  <a:schemeClr val="tx2"/>
                </a:solidFill>
                <a:latin typeface="Trebuchet MS" panose="020B0603020202020204" pitchFamily="34" charset="0"/>
              </a:rPr>
              <a:t>Herron</a:t>
            </a:r>
            <a:endParaRPr lang="en-US" sz="3600">
              <a:solidFill>
                <a:schemeClr val="tx2"/>
              </a:solidFill>
              <a:latin typeface="Trebuchet MS" panose="020B0603020202020204" pitchFamily="34" charset="0"/>
            </a:endParaRPr>
          </a:p>
        </p:txBody>
      </p:sp>
      <p:sp>
        <p:nvSpPr>
          <p:cNvPr id="10" name="TextBox 9">
            <a:extLst>
              <a:ext uri="{FF2B5EF4-FFF2-40B4-BE49-F238E27FC236}">
                <a16:creationId xmlns:a16="http://schemas.microsoft.com/office/drawing/2014/main" id="{0929D569-3669-4954-95A6-22BA1DC005BD}"/>
              </a:ext>
            </a:extLst>
          </p:cNvPr>
          <p:cNvSpPr txBox="1"/>
          <p:nvPr/>
        </p:nvSpPr>
        <p:spPr>
          <a:xfrm>
            <a:off x="413200" y="3347766"/>
            <a:ext cx="3310651" cy="707886"/>
          </a:xfrm>
          <a:prstGeom prst="rect">
            <a:avLst/>
          </a:prstGeom>
          <a:noFill/>
        </p:spPr>
        <p:txBody>
          <a:bodyPr wrap="square">
            <a:spAutoFit/>
          </a:bodyPr>
          <a:lstStyle/>
          <a:p>
            <a:pPr algn="ctr"/>
            <a:r>
              <a:rPr lang="en-US" sz="2000" b="1" cap="all" dirty="0">
                <a:solidFill>
                  <a:schemeClr val="bg1"/>
                </a:solidFill>
                <a:latin typeface="Trebuchet MS" panose="020B0603020202020204" pitchFamily="34" charset="0"/>
              </a:rPr>
              <a:t>ASME MBE STANDARDS Committee VICE-Chair</a:t>
            </a:r>
          </a:p>
        </p:txBody>
      </p:sp>
      <p:graphicFrame>
        <p:nvGraphicFramePr>
          <p:cNvPr id="11" name="Table 11">
            <a:extLst>
              <a:ext uri="{FF2B5EF4-FFF2-40B4-BE49-F238E27FC236}">
                <a16:creationId xmlns:a16="http://schemas.microsoft.com/office/drawing/2014/main" id="{560DC18B-4098-4522-8D65-B494C4591AEA}"/>
              </a:ext>
            </a:extLst>
          </p:cNvPr>
          <p:cNvGraphicFramePr>
            <a:graphicFrameLocks noGrp="1"/>
          </p:cNvGraphicFramePr>
          <p:nvPr>
            <p:extLst>
              <p:ext uri="{D42A27DB-BD31-4B8C-83A1-F6EECF244321}">
                <p14:modId xmlns:p14="http://schemas.microsoft.com/office/powerpoint/2010/main" val="1056987787"/>
              </p:ext>
            </p:extLst>
          </p:nvPr>
        </p:nvGraphicFramePr>
        <p:xfrm>
          <a:off x="4166718" y="790765"/>
          <a:ext cx="7680960" cy="5514565"/>
        </p:xfrm>
        <a:graphic>
          <a:graphicData uri="http://schemas.openxmlformats.org/drawingml/2006/table">
            <a:tbl>
              <a:tblPr>
                <a:tableStyleId>{5C22544A-7EE6-4342-B048-85BDC9FD1C3A}</a:tableStyleId>
              </a:tblPr>
              <a:tblGrid>
                <a:gridCol w="2011680">
                  <a:extLst>
                    <a:ext uri="{9D8B030D-6E8A-4147-A177-3AD203B41FA5}">
                      <a16:colId xmlns:a16="http://schemas.microsoft.com/office/drawing/2014/main" val="1897516394"/>
                    </a:ext>
                  </a:extLst>
                </a:gridCol>
                <a:gridCol w="5669280">
                  <a:extLst>
                    <a:ext uri="{9D8B030D-6E8A-4147-A177-3AD203B41FA5}">
                      <a16:colId xmlns:a16="http://schemas.microsoft.com/office/drawing/2014/main" val="3741904638"/>
                    </a:ext>
                  </a:extLst>
                </a:gridCol>
              </a:tblGrid>
              <a:tr h="1867225">
                <a:tc>
                  <a:txBody>
                    <a:bodyPr/>
                    <a:lstStyle/>
                    <a:p>
                      <a:pPr algn="r"/>
                      <a:r>
                        <a:rPr lang="en-US" sz="2000" b="1" cap="all">
                          <a:solidFill>
                            <a:schemeClr val="accent1"/>
                          </a:solidFill>
                          <a:latin typeface="Trebuchet MS" panose="020B0603020202020204" pitchFamily="34" charset="0"/>
                        </a:rPr>
                        <a:t>Expertise</a:t>
                      </a:r>
                      <a:endParaRPr lang="en-US" sz="2000">
                        <a:solidFill>
                          <a:schemeClr val="accent1"/>
                        </a:solidFill>
                        <a:latin typeface="Trebuchet MS" panose="020B0603020202020204" pitchFamily="34" charset="0"/>
                      </a:endParaRP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MBD and MBE Solution Architecture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MBD Pilot Planning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MBD Modeling Standards and Best Practices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Multi-CAD MBD Authoring and Publishing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Multi-CAD MBD and GD&amp;T Coaching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Strategic MBD and MBE Implementation Coaching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MBD Supply Chain Readiness Coaching</a:t>
                      </a: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85946834"/>
                  </a:ext>
                </a:extLst>
              </a:tr>
              <a:tr h="127210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cap="all">
                          <a:solidFill>
                            <a:schemeClr val="accent1"/>
                          </a:solidFill>
                          <a:latin typeface="Trebuchet MS" panose="020B0603020202020204" pitchFamily="34" charset="0"/>
                        </a:rPr>
                        <a:t>CREDENTIALS</a:t>
                      </a:r>
                      <a:endParaRPr lang="en-US" sz="2000">
                        <a:solidFill>
                          <a:schemeClr val="accent1"/>
                        </a:solidFill>
                        <a:latin typeface="Trebuchet MS" panose="020B0603020202020204" pitchFamily="34" charset="0"/>
                      </a:endParaRP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Board Member, Digital Metrology Standards Consortium (DMSC)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Vice-Chair, MBE ASME Committee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Member, ASME IAB</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Member AIAG TDP Working Group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Certified Scrum Product Owner</a:t>
                      </a:r>
                      <a:r>
                        <a:rPr lang="en-US" sz="1400" b="0" i="0" kern="1200" baseline="30000" dirty="0">
                          <a:solidFill>
                            <a:schemeClr val="dk1"/>
                          </a:solidFill>
                          <a:effectLst/>
                          <a:latin typeface="Trebuchet MS" panose="020B0603020202020204" pitchFamily="34"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Engineer in Training (EIT), Missouri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Certified SolidWorks Associate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dirty="0">
                          <a:solidFill>
                            <a:schemeClr val="dk1"/>
                          </a:solidFill>
                          <a:effectLst/>
                          <a:latin typeface="Trebuchet MS" panose="020B0603020202020204" pitchFamily="34" charset="0"/>
                          <a:ea typeface="+mn-ea"/>
                          <a:cs typeface="+mn-cs"/>
                        </a:rPr>
                        <a:t>Patent for Toroidal Propulsion and Steering System (Snake)</a:t>
                      </a: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805571773"/>
                  </a:ext>
                </a:extLst>
              </a:tr>
              <a:tr h="947976">
                <a:tc>
                  <a:txBody>
                    <a:bodyPr/>
                    <a:lstStyle/>
                    <a:p>
                      <a:pPr algn="r"/>
                      <a:r>
                        <a:rPr lang="en-US" sz="2000" b="1" cap="all">
                          <a:solidFill>
                            <a:schemeClr val="accent1"/>
                          </a:solidFill>
                          <a:latin typeface="Trebuchet MS" panose="020B0603020202020204" pitchFamily="34" charset="0"/>
                        </a:rPr>
                        <a:t>PUBLICATIONS</a:t>
                      </a:r>
                      <a:endParaRPr lang="en-US" sz="2000">
                        <a:latin typeface="Trebuchet MS" panose="020B0603020202020204" pitchFamily="34" charset="0"/>
                      </a:endParaRP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1" u="none" kern="1200">
                          <a:solidFill>
                            <a:schemeClr val="dk1"/>
                          </a:solidFill>
                          <a:effectLst/>
                          <a:latin typeface="Trebuchet MS" panose="020B0603020202020204" pitchFamily="34" charset="0"/>
                          <a:ea typeface="+mn-ea"/>
                          <a:cs typeface="+mn-cs"/>
                        </a:rPr>
                        <a:t>Re-Use Your CAD: The Model-Based CAD Handbook</a:t>
                      </a:r>
                      <a:r>
                        <a:rPr lang="en-US" sz="1400" b="0" i="0" u="none" kern="1200">
                          <a:solidFill>
                            <a:schemeClr val="dk1"/>
                          </a:solidFill>
                          <a:effectLst/>
                          <a:latin typeface="Trebuchet MS" panose="020B0603020202020204" pitchFamily="34" charset="0"/>
                          <a:ea typeface="+mn-ea"/>
                          <a:cs typeface="+mn-cs"/>
                        </a:rPr>
                        <a:t> </a:t>
                      </a:r>
                      <a:r>
                        <a:rPr lang="en-US" sz="1400" b="0" i="0" kern="1200">
                          <a:solidFill>
                            <a:schemeClr val="dk1"/>
                          </a:solidFill>
                          <a:effectLst/>
                          <a:latin typeface="Trebuchet MS" panose="020B0603020202020204" pitchFamily="34" charset="0"/>
                          <a:ea typeface="+mn-ea"/>
                          <a:cs typeface="+mn-cs"/>
                        </a:rPr>
                        <a:t>– </a:t>
                      </a:r>
                      <a:r>
                        <a:rPr lang="en-US" sz="1400" b="0" i="0" kern="1200">
                          <a:solidFill>
                            <a:schemeClr val="dk1"/>
                          </a:solidFill>
                          <a:effectLst/>
                          <a:latin typeface="Trebuchet MS" panose="020B0603020202020204" pitchFamily="34" charset="0"/>
                          <a:ea typeface="+mn-ea"/>
                          <a:cs typeface="+mn-cs"/>
                          <a:hlinkClick r:id="rId4"/>
                        </a:rPr>
                        <a:t>Edition 1</a:t>
                      </a:r>
                      <a:r>
                        <a:rPr lang="en-US" sz="1400" b="0" i="0" kern="1200">
                          <a:solidFill>
                            <a:schemeClr val="dk1"/>
                          </a:solidFill>
                          <a:effectLst/>
                          <a:latin typeface="Trebuchet MS" panose="020B0603020202020204" pitchFamily="34" charset="0"/>
                          <a:ea typeface="+mn-ea"/>
                          <a:cs typeface="+mn-cs"/>
                        </a:rPr>
                        <a:t> and Edition 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0" i="0" kern="1200">
                          <a:solidFill>
                            <a:schemeClr val="dk1"/>
                          </a:solidFill>
                          <a:effectLst/>
                          <a:latin typeface="Trebuchet MS" panose="020B0603020202020204" pitchFamily="34" charset="0"/>
                          <a:ea typeface="+mn-ea"/>
                          <a:cs typeface="+mn-cs"/>
                        </a:rPr>
                        <a:t>Industry </a:t>
                      </a:r>
                      <a:r>
                        <a:rPr lang="en-US" sz="1400" b="0" i="0" kern="1200">
                          <a:solidFill>
                            <a:schemeClr val="dk1"/>
                          </a:solidFill>
                          <a:effectLst/>
                          <a:latin typeface="Trebuchet MS" panose="020B0603020202020204" pitchFamily="34" charset="0"/>
                          <a:ea typeface="+mn-ea"/>
                          <a:cs typeface="+mn-cs"/>
                          <a:hlinkClick r:id="rId5"/>
                        </a:rPr>
                        <a:t>Blogs</a:t>
                      </a:r>
                      <a:endParaRPr lang="en-US" sz="1400" b="0" i="0" kern="1200">
                        <a:solidFill>
                          <a:schemeClr val="dk1"/>
                        </a:solidFill>
                        <a:effectLst/>
                        <a:latin typeface="Trebuchet MS" panose="020B0603020202020204" pitchFamily="34" charset="0"/>
                        <a:ea typeface="+mn-ea"/>
                        <a:cs typeface="+mn-cs"/>
                      </a:endParaRP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28778697"/>
                  </a:ext>
                </a:extLst>
              </a:tr>
              <a:tr h="718164">
                <a:tc>
                  <a:txBody>
                    <a:bodyPr/>
                    <a:lstStyle/>
                    <a:p>
                      <a:pPr algn="r"/>
                      <a:r>
                        <a:rPr lang="en-US" sz="2000" b="1" cap="all">
                          <a:solidFill>
                            <a:schemeClr val="accent1"/>
                          </a:solidFill>
                          <a:latin typeface="Trebuchet MS" panose="020B0603020202020204" pitchFamily="34" charset="0"/>
                        </a:rPr>
                        <a:t>Quote</a:t>
                      </a:r>
                      <a:endParaRPr lang="en-US" sz="2000">
                        <a:latin typeface="Trebuchet MS" panose="020B0603020202020204" pitchFamily="34" charset="0"/>
                      </a:endParaRP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Trebuchet MS" panose="020B0603020202020204" pitchFamily="34" charset="0"/>
                          <a:ea typeface="+mn-ea"/>
                          <a:cs typeface="+mn-cs"/>
                        </a:rPr>
                        <a:t>If you are going to CHANGE the results of your business, you have to change the WAY you do business.</a:t>
                      </a:r>
                    </a:p>
                  </a:txBody>
                  <a:tcPr marL="137160" marR="137160" marT="137160" marB="137160">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66224205"/>
                  </a:ext>
                </a:extLst>
              </a:tr>
            </a:tbl>
          </a:graphicData>
        </a:graphic>
      </p:graphicFrame>
      <p:pic>
        <p:nvPicPr>
          <p:cNvPr id="1030" name="Picture 6" descr="LinkedIn">
            <a:hlinkClick r:id="rId6"/>
            <a:extLst>
              <a:ext uri="{FF2B5EF4-FFF2-40B4-BE49-F238E27FC236}">
                <a16:creationId xmlns:a16="http://schemas.microsoft.com/office/drawing/2014/main" id="{57683B3E-7E66-48CC-99C9-86AC29488E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067" y="532338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Email">
            <a:hlinkClick r:id="rId8"/>
            <a:extLst>
              <a:ext uri="{FF2B5EF4-FFF2-40B4-BE49-F238E27FC236}">
                <a16:creationId xmlns:a16="http://schemas.microsoft.com/office/drawing/2014/main" id="{D8E398B3-A885-472D-9212-25A10872CAEB}"/>
              </a:ext>
            </a:extLst>
          </p:cNvPr>
          <p:cNvPicPr>
            <a:picLocks/>
          </p:cNvPicPr>
          <p:nvPr/>
        </p:nvPicPr>
        <p:blipFill>
          <a:blip r:embed="rId9"/>
          <a:stretch>
            <a:fillRect/>
          </a:stretch>
        </p:blipFill>
        <p:spPr>
          <a:xfrm>
            <a:off x="2891942" y="5277663"/>
            <a:ext cx="548640" cy="548640"/>
          </a:xfrm>
          <a:prstGeom prst="rect">
            <a:avLst/>
          </a:prstGeom>
        </p:spPr>
      </p:pic>
      <p:pic>
        <p:nvPicPr>
          <p:cNvPr id="17" name="Picture 16" descr="Biography">
            <a:hlinkClick r:id="rId10"/>
            <a:extLst>
              <a:ext uri="{FF2B5EF4-FFF2-40B4-BE49-F238E27FC236}">
                <a16:creationId xmlns:a16="http://schemas.microsoft.com/office/drawing/2014/main" id="{3D0621C3-88CC-4367-80C7-9A4EFA081244}"/>
              </a:ext>
            </a:extLst>
          </p:cNvPr>
          <p:cNvPicPr>
            <a:picLocks/>
          </p:cNvPicPr>
          <p:nvPr/>
        </p:nvPicPr>
        <p:blipFill>
          <a:blip r:embed="rId11"/>
          <a:stretch>
            <a:fillRect/>
          </a:stretch>
        </p:blipFill>
        <p:spPr>
          <a:xfrm>
            <a:off x="1847784" y="5281871"/>
            <a:ext cx="548640" cy="548640"/>
          </a:xfrm>
          <a:prstGeom prst="rect">
            <a:avLst/>
          </a:prstGeom>
        </p:spPr>
      </p:pic>
      <p:pic>
        <p:nvPicPr>
          <p:cNvPr id="20" name="Picture 19" descr="A close up of a sign&#10;&#10;Description automatically generated">
            <a:extLst>
              <a:ext uri="{FF2B5EF4-FFF2-40B4-BE49-F238E27FC236}">
                <a16:creationId xmlns:a16="http://schemas.microsoft.com/office/drawing/2014/main" id="{C92327E9-9467-4E07-AC90-A7E323EBE5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63761" y="1332611"/>
            <a:ext cx="428937" cy="548640"/>
          </a:xfrm>
          <a:prstGeom prst="rect">
            <a:avLst/>
          </a:prstGeom>
        </p:spPr>
      </p:pic>
      <p:pic>
        <p:nvPicPr>
          <p:cNvPr id="22" name="Picture 21" descr="A close up of a sign&#10;&#10;Description automatically generated">
            <a:extLst>
              <a:ext uri="{FF2B5EF4-FFF2-40B4-BE49-F238E27FC236}">
                <a16:creationId xmlns:a16="http://schemas.microsoft.com/office/drawing/2014/main" id="{B6D21199-F38E-4087-B542-FC56F5E187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07187" y="1327733"/>
            <a:ext cx="548640" cy="548640"/>
          </a:xfrm>
          <a:prstGeom prst="rect">
            <a:avLst/>
          </a:prstGeom>
        </p:spPr>
      </p:pic>
      <p:pic>
        <p:nvPicPr>
          <p:cNvPr id="30" name="Picture 2">
            <a:extLst>
              <a:ext uri="{FF2B5EF4-FFF2-40B4-BE49-F238E27FC236}">
                <a16:creationId xmlns:a16="http://schemas.microsoft.com/office/drawing/2014/main" id="{40A285E4-C88A-41E6-B708-3D6DDE7045D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7614" y="3123323"/>
            <a:ext cx="522160" cy="5221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Background Image">
            <a:extLst>
              <a:ext uri="{FF2B5EF4-FFF2-40B4-BE49-F238E27FC236}">
                <a16:creationId xmlns:a16="http://schemas.microsoft.com/office/drawing/2014/main" id="{D1251B92-6441-4E75-96FC-3FC4551CD839}"/>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6902" t="11522" r="27364" b="13315"/>
          <a:stretch/>
        </p:blipFill>
        <p:spPr bwMode="auto">
          <a:xfrm>
            <a:off x="4998627" y="3125929"/>
            <a:ext cx="457200" cy="5460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7CA2B9AF-CEC4-455C-86CA-92970603017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80046" y="3149803"/>
            <a:ext cx="458259"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55253B2F-AFBE-4D5D-B275-F7F8CE89BEB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13382" y="3736476"/>
            <a:ext cx="648113" cy="336154"/>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5F12156C-14BD-4240-8A84-1DE4D47B2C9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5187" t="9492" r="18050" b="13898"/>
          <a:stretch/>
        </p:blipFill>
        <p:spPr>
          <a:xfrm>
            <a:off x="4493985" y="4129308"/>
            <a:ext cx="610564" cy="457199"/>
          </a:xfrm>
          <a:prstGeom prst="rect">
            <a:avLst/>
          </a:prstGeom>
        </p:spPr>
      </p:pic>
      <p:pic>
        <p:nvPicPr>
          <p:cNvPr id="35" name="Picture 34" descr="A picture containing graphical user interface&#10;&#10;Description automatically generated">
            <a:extLst>
              <a:ext uri="{FF2B5EF4-FFF2-40B4-BE49-F238E27FC236}">
                <a16:creationId xmlns:a16="http://schemas.microsoft.com/office/drawing/2014/main" id="{66939765-CE75-4E29-892B-A0AA3D60357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20393" y="4122070"/>
            <a:ext cx="803809" cy="500925"/>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6DF3CE88-3645-41AD-AE7E-4715084F9DC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292632" y="3777118"/>
            <a:ext cx="1159553" cy="239798"/>
          </a:xfrm>
          <a:prstGeom prst="rect">
            <a:avLst/>
          </a:prstGeom>
        </p:spPr>
      </p:pic>
    </p:spTree>
    <p:extLst>
      <p:ext uri="{BB962C8B-B14F-4D97-AF65-F5344CB8AC3E}">
        <p14:creationId xmlns:p14="http://schemas.microsoft.com/office/powerpoint/2010/main" val="4495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1"/>
            <a:ext cx="10515600" cy="798656"/>
          </a:xfrm>
        </p:spPr>
        <p:txBody>
          <a:bodyPr>
            <a:scene3d>
              <a:camera prst="orthographicFront"/>
              <a:lightRig rig="threePt" dir="t"/>
            </a:scene3d>
            <a:sp3d extrusionH="57150">
              <a:bevelT w="38100" h="38100" prst="angle"/>
            </a:sp3d>
          </a:bodyPr>
          <a:lstStyle/>
          <a:p>
            <a:r>
              <a:rPr lang="en-US"/>
              <a:t>ASME MBE </a:t>
            </a:r>
            <a:r>
              <a:rPr lang="en-US">
                <a:ln>
                  <a:solidFill>
                    <a:srgbClr val="0070C0"/>
                  </a:solidFill>
                </a:ln>
                <a:solidFill>
                  <a:schemeClr val="tx1"/>
                </a:solidFill>
              </a:rPr>
              <a:t>Recommendation Report</a:t>
            </a:r>
            <a:endParaRPr lang="en-US"/>
          </a:p>
        </p:txBody>
      </p:sp>
      <p:sp>
        <p:nvSpPr>
          <p:cNvPr id="3" name="Content Placeholder 2"/>
          <p:cNvSpPr>
            <a:spLocks noGrp="1"/>
          </p:cNvSpPr>
          <p:nvPr>
            <p:ph idx="1"/>
          </p:nvPr>
        </p:nvSpPr>
        <p:spPr>
          <a:xfrm>
            <a:off x="834098" y="1163782"/>
            <a:ext cx="6829425" cy="4779818"/>
          </a:xfrm>
        </p:spPr>
        <p:txBody>
          <a:bodyPr>
            <a:normAutofit fontScale="92500"/>
          </a:bodyPr>
          <a:lstStyle/>
          <a:p>
            <a:pPr>
              <a:spcAft>
                <a:spcPts val="1000"/>
              </a:spcAft>
            </a:pPr>
            <a:r>
              <a:rPr lang="en-US" sz="2400" i="1">
                <a:effectLst>
                  <a:outerShdw blurRad="38100" dist="38100" dir="2700000" algn="tl">
                    <a:srgbClr val="000000">
                      <a:alpha val="43137"/>
                    </a:srgbClr>
                  </a:outerShdw>
                </a:effectLst>
              </a:rPr>
              <a:t>A Starting Point for MBE Standards Activities </a:t>
            </a:r>
          </a:p>
          <a:p>
            <a:pPr lvl="1">
              <a:spcAft>
                <a:spcPts val="1000"/>
              </a:spcAft>
              <a:buFont typeface="Wingdings" panose="05000000000000000000" pitchFamily="2" charset="2"/>
              <a:buChar char="§"/>
            </a:pPr>
            <a:r>
              <a:rPr lang="en-US" sz="1700"/>
              <a:t>Developed by the ASME MBE Steering Group, which consisted of 8 existing ASME volunteers and 2 new members</a:t>
            </a:r>
          </a:p>
          <a:p>
            <a:pPr lvl="1">
              <a:spcAft>
                <a:spcPts val="1000"/>
              </a:spcAft>
              <a:buFont typeface="Wingdings" panose="05000000000000000000" pitchFamily="2" charset="2"/>
              <a:buChar char="§"/>
            </a:pPr>
            <a:r>
              <a:rPr lang="en-US" sz="1700"/>
              <a:t>Establishes direction, activities, priorities, and organizational structure of the ASME MBE Standards Committee and its subcommittees</a:t>
            </a:r>
          </a:p>
          <a:p>
            <a:pPr lvl="1">
              <a:spcAft>
                <a:spcPts val="1000"/>
              </a:spcAft>
              <a:buFont typeface="Wingdings" panose="05000000000000000000" pitchFamily="2" charset="2"/>
              <a:buChar char="§"/>
            </a:pPr>
            <a:r>
              <a:rPr lang="en-US" sz="1700"/>
              <a:t>Presents background and motivation for MBE</a:t>
            </a:r>
          </a:p>
          <a:p>
            <a:pPr lvl="1">
              <a:spcAft>
                <a:spcPts val="1000"/>
              </a:spcAft>
              <a:buFont typeface="Wingdings" panose="05000000000000000000" pitchFamily="2" charset="2"/>
              <a:buChar char="§"/>
            </a:pPr>
            <a:r>
              <a:rPr lang="en-US" sz="1700"/>
              <a:t>Provides methodology for developing MBE standards using a model-based approach</a:t>
            </a:r>
          </a:p>
          <a:p>
            <a:pPr lvl="1">
              <a:spcAft>
                <a:spcPts val="1000"/>
              </a:spcAft>
              <a:buFont typeface="Wingdings" panose="05000000000000000000" pitchFamily="2" charset="2"/>
              <a:buChar char="§"/>
            </a:pPr>
            <a:r>
              <a:rPr lang="en-US" sz="1700"/>
              <a:t>Outlines a roadmap for the MBE standards development process</a:t>
            </a:r>
          </a:p>
          <a:p>
            <a:pPr lvl="1">
              <a:spcAft>
                <a:spcPts val="1000"/>
              </a:spcAft>
              <a:buFont typeface="Wingdings" panose="05000000000000000000" pitchFamily="2" charset="2"/>
              <a:buChar char="§"/>
            </a:pPr>
            <a:r>
              <a:rPr lang="en-US" sz="1700"/>
              <a:t>Describes a marketing and adoption strategy for MBE</a:t>
            </a:r>
          </a:p>
          <a:p>
            <a:pPr marL="457200" lvl="1" indent="0">
              <a:spcAft>
                <a:spcPts val="1000"/>
              </a:spcAft>
              <a:buNone/>
            </a:pPr>
            <a:r>
              <a:rPr lang="en-US" sz="1800" i="1">
                <a:solidFill>
                  <a:srgbClr val="0070C0"/>
                </a:solidFill>
              </a:rPr>
              <a:t>“MBE will transform industry by increasing productivity, quality, profitability, and types of products, and by reducing wasted effort, wasted time, non-value-added work, lost information, missed opportunities, and time to market.”</a:t>
            </a:r>
            <a:endParaRPr lang="en-US" sz="1800" b="1">
              <a:solidFill>
                <a:srgbClr val="0070C0"/>
              </a:solidFill>
              <a:cs typeface="Arial" panose="020B0604020202020204" pitchFamily="34" charset="0"/>
            </a:endParaRPr>
          </a:p>
          <a:p>
            <a:pPr lvl="1">
              <a:spcAft>
                <a:spcPts val="1000"/>
              </a:spcAft>
              <a:buFont typeface="Wingdings" panose="05000000000000000000" pitchFamily="2" charset="2"/>
              <a:buChar char="§"/>
            </a:pPr>
            <a:endParaRPr lang="en-US" sz="1700"/>
          </a:p>
          <a:p>
            <a:pPr lvl="1">
              <a:buFont typeface="Wingdings" panose="05000000000000000000" pitchFamily="2" charset="2"/>
              <a:buChar char="§"/>
            </a:pPr>
            <a:endParaRPr lang="en-US" sz="2000"/>
          </a:p>
          <a:p>
            <a:pPr marL="457200" lvl="1" indent="0">
              <a:buNone/>
            </a:pPr>
            <a:endParaRPr lang="en-US" sz="2000"/>
          </a:p>
          <a:p>
            <a:pPr marL="457200" lvl="1" indent="0">
              <a:buNone/>
            </a:pPr>
            <a:endParaRPr lang="en-US" sz="2000"/>
          </a:p>
          <a:p>
            <a:pPr marL="457200" lvl="1" indent="0">
              <a:buNone/>
            </a:pPr>
            <a:endParaRPr lang="en-US" sz="2000"/>
          </a:p>
          <a:p>
            <a:endParaRPr lang="en-US" sz="2400" i="1">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9004432" y="240915"/>
            <a:ext cx="2736721" cy="3540255"/>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9CA45680-72D8-40DF-ADC7-CC3D90C1A1E0}"/>
              </a:ext>
            </a:extLst>
          </p:cNvPr>
          <p:cNvSpPr txBox="1"/>
          <p:nvPr/>
        </p:nvSpPr>
        <p:spPr>
          <a:xfrm>
            <a:off x="9592733" y="4376830"/>
            <a:ext cx="2489200" cy="646331"/>
          </a:xfrm>
          <a:prstGeom prst="rect">
            <a:avLst/>
          </a:prstGeom>
          <a:noFill/>
        </p:spPr>
        <p:txBody>
          <a:bodyPr wrap="square" rtlCol="0">
            <a:spAutoFit/>
          </a:bodyPr>
          <a:lstStyle/>
          <a:p>
            <a:r>
              <a:rPr lang="en-US"/>
              <a:t>Download: </a:t>
            </a:r>
            <a:r>
              <a:rPr lang="en-US" sz="1600" b="1"/>
              <a:t>go.asme.org/</a:t>
            </a:r>
            <a:r>
              <a:rPr lang="en-US" sz="1600" b="1" err="1"/>
              <a:t>MBEreport</a:t>
            </a:r>
            <a:r>
              <a:rPr lang="en-US" b="1"/>
              <a:t>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909" t="8033" r="7086" b="8269"/>
          <a:stretch/>
        </p:blipFill>
        <p:spPr>
          <a:xfrm>
            <a:off x="7509932" y="4009656"/>
            <a:ext cx="2082801" cy="2027011"/>
          </a:xfrm>
          <a:prstGeom prst="rect">
            <a:avLst/>
          </a:prstGeom>
        </p:spPr>
      </p:pic>
    </p:spTree>
    <p:extLst>
      <p:ext uri="{BB962C8B-B14F-4D97-AF65-F5344CB8AC3E}">
        <p14:creationId xmlns:p14="http://schemas.microsoft.com/office/powerpoint/2010/main" val="297032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E9C5BE-E355-44EB-8C30-2A04D266FBCD}"/>
              </a:ext>
            </a:extLst>
          </p:cNvPr>
          <p:cNvSpPr>
            <a:spLocks noGrp="1"/>
          </p:cNvSpPr>
          <p:nvPr>
            <p:ph idx="1"/>
          </p:nvPr>
        </p:nvSpPr>
        <p:spPr>
          <a:xfrm>
            <a:off x="838200" y="841708"/>
            <a:ext cx="6868160" cy="5335256"/>
          </a:xfrm>
        </p:spPr>
        <p:txBody>
          <a:bodyPr>
            <a:normAutofit/>
          </a:bodyPr>
          <a:lstStyle/>
          <a:p>
            <a:r>
              <a:rPr lang="en-US" sz="2400" dirty="0"/>
              <a:t>Domain experts from diverse industry sectors, such as: </a:t>
            </a:r>
          </a:p>
          <a:p>
            <a:pPr lvl="1"/>
            <a:r>
              <a:rPr lang="en-US" sz="2000" dirty="0"/>
              <a:t>Automotive</a:t>
            </a:r>
          </a:p>
          <a:p>
            <a:pPr lvl="1"/>
            <a:r>
              <a:rPr lang="en-US" sz="2000" dirty="0"/>
              <a:t>Medical</a:t>
            </a:r>
          </a:p>
          <a:p>
            <a:pPr lvl="1"/>
            <a:r>
              <a:rPr lang="en-US" sz="2000" dirty="0"/>
              <a:t>Infrastructure</a:t>
            </a:r>
          </a:p>
          <a:p>
            <a:r>
              <a:rPr lang="en-US" sz="2400" dirty="0"/>
              <a:t>Enterprise architects with modeling expertise</a:t>
            </a:r>
          </a:p>
          <a:p>
            <a:r>
              <a:rPr lang="en-US" sz="2400" dirty="0"/>
              <a:t>Experts and liaisons from other standards organizations</a:t>
            </a:r>
          </a:p>
        </p:txBody>
      </p:sp>
      <p:sp>
        <p:nvSpPr>
          <p:cNvPr id="3" name="Title 2">
            <a:extLst>
              <a:ext uri="{FF2B5EF4-FFF2-40B4-BE49-F238E27FC236}">
                <a16:creationId xmlns:a16="http://schemas.microsoft.com/office/drawing/2014/main" id="{88E10E9A-5904-4E2E-B38D-3E2334396851}"/>
              </a:ext>
            </a:extLst>
          </p:cNvPr>
          <p:cNvSpPr>
            <a:spLocks noGrp="1"/>
          </p:cNvSpPr>
          <p:nvPr>
            <p:ph type="title"/>
          </p:nvPr>
        </p:nvSpPr>
        <p:spPr/>
        <p:txBody>
          <a:bodyPr/>
          <a:lstStyle/>
          <a:p>
            <a:r>
              <a:rPr lang="en-US"/>
              <a:t>We need …</a:t>
            </a:r>
          </a:p>
        </p:txBody>
      </p:sp>
      <p:pic>
        <p:nvPicPr>
          <p:cNvPr id="4" name="Picture 3">
            <a:extLst>
              <a:ext uri="{FF2B5EF4-FFF2-40B4-BE49-F238E27FC236}">
                <a16:creationId xmlns:a16="http://schemas.microsoft.com/office/drawing/2014/main" id="{BF163FAC-AE44-4954-BD6C-954E87DAAC2C}"/>
              </a:ext>
            </a:extLst>
          </p:cNvPr>
          <p:cNvPicPr>
            <a:picLocks noChangeAspect="1"/>
          </p:cNvPicPr>
          <p:nvPr/>
        </p:nvPicPr>
        <p:blipFill>
          <a:blip r:embed="rId3"/>
          <a:stretch>
            <a:fillRect/>
          </a:stretch>
        </p:blipFill>
        <p:spPr>
          <a:xfrm>
            <a:off x="8006093" y="1594087"/>
            <a:ext cx="3526593" cy="3526593"/>
          </a:xfrm>
          <a:prstGeom prst="rect">
            <a:avLst/>
          </a:prstGeom>
        </p:spPr>
      </p:pic>
    </p:spTree>
    <p:extLst>
      <p:ext uri="{BB962C8B-B14F-4D97-AF65-F5344CB8AC3E}">
        <p14:creationId xmlns:p14="http://schemas.microsoft.com/office/powerpoint/2010/main" val="420360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57F7A69-C1F2-4EC6-988D-B35DFF942030}"/>
              </a:ext>
            </a:extLst>
          </p:cNvPr>
          <p:cNvSpPr>
            <a:spLocks noGrp="1"/>
          </p:cNvSpPr>
          <p:nvPr>
            <p:ph idx="1"/>
          </p:nvPr>
        </p:nvSpPr>
        <p:spPr>
          <a:xfrm>
            <a:off x="838201" y="841708"/>
            <a:ext cx="6477000" cy="5335256"/>
          </a:xfrm>
        </p:spPr>
        <p:txBody>
          <a:bodyPr>
            <a:normAutofit/>
          </a:bodyPr>
          <a:lstStyle/>
          <a:p>
            <a:r>
              <a:rPr lang="en-US" sz="2400"/>
              <a:t>Complete the PAF and PF-1 forms. Send them to the ASME Staff Secretary, Fred Constantino (</a:t>
            </a:r>
            <a:r>
              <a:rPr lang="en-US" sz="2400">
                <a:hlinkClick r:id="rId3"/>
              </a:rPr>
              <a:t>constantinof@asme.org</a:t>
            </a:r>
            <a:r>
              <a:rPr lang="en-US" sz="2400"/>
              <a:t>).</a:t>
            </a:r>
          </a:p>
          <a:p>
            <a:pPr marL="0" indent="0">
              <a:buNone/>
            </a:pPr>
            <a:endParaRPr lang="en-US" sz="1100" u="sng"/>
          </a:p>
          <a:p>
            <a:pPr>
              <a:spcAft>
                <a:spcPts val="1200"/>
              </a:spcAft>
            </a:pPr>
            <a:r>
              <a:rPr lang="en-US" sz="2400"/>
              <a:t>Then you will:</a:t>
            </a:r>
          </a:p>
          <a:p>
            <a:pPr lvl="1">
              <a:spcAft>
                <a:spcPts val="1200"/>
              </a:spcAft>
            </a:pPr>
            <a:r>
              <a:rPr lang="en-US" sz="2000"/>
              <a:t>become a member of the MBE Subject Matter Expert Support Group;</a:t>
            </a:r>
          </a:p>
          <a:p>
            <a:pPr lvl="1">
              <a:spcAft>
                <a:spcPts val="1200"/>
              </a:spcAft>
            </a:pPr>
            <a:r>
              <a:rPr lang="en-US" sz="2000"/>
              <a:t>be granted access to C&amp;S Connect and the MBE Collaboration Site; and </a:t>
            </a:r>
          </a:p>
          <a:p>
            <a:pPr lvl="1"/>
            <a:r>
              <a:rPr lang="en-US" sz="2000"/>
              <a:t>be able to participate with Working Group once the above is complete. Contact the Working Group Leader to start contributing.</a:t>
            </a:r>
          </a:p>
        </p:txBody>
      </p:sp>
      <p:sp>
        <p:nvSpPr>
          <p:cNvPr id="4" name="Title 1">
            <a:extLst>
              <a:ext uri="{FF2B5EF4-FFF2-40B4-BE49-F238E27FC236}">
                <a16:creationId xmlns:a16="http://schemas.microsoft.com/office/drawing/2014/main" id="{04406C19-22C9-48E9-8296-E21C99D8CD7D}"/>
              </a:ext>
            </a:extLst>
          </p:cNvPr>
          <p:cNvSpPr>
            <a:spLocks noGrp="1"/>
          </p:cNvSpPr>
          <p:nvPr>
            <p:ph type="title"/>
          </p:nvPr>
        </p:nvSpPr>
        <p:spPr/>
        <p:txBody>
          <a:bodyPr/>
          <a:lstStyle/>
          <a:p>
            <a:r>
              <a:rPr lang="en-US" b="1"/>
              <a:t>How to Get Involved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571" y="1359373"/>
            <a:ext cx="3099758" cy="3099758"/>
          </a:xfrm>
          <a:prstGeom prst="rect">
            <a:avLst/>
          </a:prstGeom>
        </p:spPr>
      </p:pic>
      <p:sp>
        <p:nvSpPr>
          <p:cNvPr id="3" name="TextBox 2"/>
          <p:cNvSpPr txBox="1"/>
          <p:nvPr/>
        </p:nvSpPr>
        <p:spPr>
          <a:xfrm>
            <a:off x="8848222" y="4215901"/>
            <a:ext cx="2628461" cy="646331"/>
          </a:xfrm>
          <a:prstGeom prst="rect">
            <a:avLst/>
          </a:prstGeom>
          <a:noFill/>
        </p:spPr>
        <p:txBody>
          <a:bodyPr wrap="square" rtlCol="0">
            <a:spAutoFit/>
          </a:bodyPr>
          <a:lstStyle/>
          <a:p>
            <a:r>
              <a:rPr lang="en-US"/>
              <a:t>Join an ASME Standards &amp; Certification Committee</a:t>
            </a:r>
          </a:p>
        </p:txBody>
      </p:sp>
    </p:spTree>
    <p:extLst>
      <p:ext uri="{BB962C8B-B14F-4D97-AF65-F5344CB8AC3E}">
        <p14:creationId xmlns:p14="http://schemas.microsoft.com/office/powerpoint/2010/main" val="253003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1375"/>
            <a:ext cx="6752129" cy="5335588"/>
          </a:xfrm>
        </p:spPr>
        <p:txBody>
          <a:bodyPr>
            <a:noAutofit/>
          </a:bodyPr>
          <a:lstStyle/>
          <a:p>
            <a:pPr marL="0" indent="0">
              <a:spcAft>
                <a:spcPts val="600"/>
              </a:spcAft>
              <a:buNone/>
            </a:pPr>
            <a:r>
              <a:rPr lang="en-US" sz="1800" dirty="0"/>
              <a:t>Fredric Constantino - MBE Standards Committee Staff Secretary</a:t>
            </a:r>
          </a:p>
          <a:p>
            <a:pPr marL="457200" lvl="1" indent="0">
              <a:spcAft>
                <a:spcPts val="600"/>
              </a:spcAft>
              <a:buNone/>
            </a:pPr>
            <a:r>
              <a:rPr lang="en-US" sz="1400" dirty="0"/>
              <a:t>ASME S&amp;C Project Engineering Advisor</a:t>
            </a:r>
          </a:p>
          <a:p>
            <a:pPr marL="457200" lvl="1" indent="0">
              <a:spcAft>
                <a:spcPts val="600"/>
              </a:spcAft>
              <a:buNone/>
            </a:pPr>
            <a:r>
              <a:rPr lang="en-US" sz="1400" dirty="0"/>
              <a:t>E-mail: </a:t>
            </a:r>
            <a:r>
              <a:rPr lang="en-US" sz="1400" dirty="0">
                <a:hlinkClick r:id="rId3"/>
              </a:rPr>
              <a:t>ConstantinoF@asme.org</a:t>
            </a:r>
            <a:r>
              <a:rPr lang="en-US" sz="1400" dirty="0"/>
              <a:t> </a:t>
            </a:r>
          </a:p>
          <a:p>
            <a:pPr marL="0" indent="0">
              <a:spcAft>
                <a:spcPts val="600"/>
              </a:spcAft>
              <a:buNone/>
            </a:pPr>
            <a:r>
              <a:rPr lang="en-US" sz="1800" dirty="0"/>
              <a:t>Michelle Pagano – MBE Staff Support</a:t>
            </a:r>
          </a:p>
          <a:p>
            <a:pPr marL="457200" lvl="1" indent="0">
              <a:spcAft>
                <a:spcPts val="600"/>
              </a:spcAft>
              <a:buNone/>
            </a:pPr>
            <a:r>
              <a:rPr lang="en-US" sz="1400" dirty="0"/>
              <a:t>ASME S&amp;C Engineer</a:t>
            </a:r>
          </a:p>
          <a:p>
            <a:pPr marL="457200" lvl="1" indent="0">
              <a:spcAft>
                <a:spcPts val="600"/>
              </a:spcAft>
              <a:buNone/>
            </a:pPr>
            <a:r>
              <a:rPr lang="en-US" sz="1400" dirty="0"/>
              <a:t>E-mail: </a:t>
            </a:r>
            <a:r>
              <a:rPr lang="en-US" sz="1400" dirty="0">
                <a:hlinkClick r:id="rId4"/>
              </a:rPr>
              <a:t>PaganoM@asme.org</a:t>
            </a:r>
            <a:r>
              <a:rPr lang="en-US" sz="1400" dirty="0"/>
              <a:t> </a:t>
            </a:r>
          </a:p>
          <a:p>
            <a:pPr marL="0" indent="0">
              <a:spcAft>
                <a:spcPts val="600"/>
              </a:spcAft>
              <a:buNone/>
            </a:pPr>
            <a:r>
              <a:rPr lang="en-US" sz="1800" dirty="0"/>
              <a:t>Jennifer Herron – MBE Vice-Chair, Communications Director</a:t>
            </a:r>
          </a:p>
          <a:p>
            <a:pPr marL="457200" lvl="1" indent="0">
              <a:spcAft>
                <a:spcPts val="600"/>
              </a:spcAft>
              <a:buNone/>
            </a:pPr>
            <a:r>
              <a:rPr lang="en-US" sz="1400" dirty="0"/>
              <a:t>E-mail: </a:t>
            </a:r>
            <a:r>
              <a:rPr lang="en-US" sz="1400" dirty="0">
                <a:hlinkClick r:id="rId5"/>
              </a:rPr>
              <a:t>Jennifer@action-engineering.com</a:t>
            </a:r>
            <a:endParaRPr lang="en-US" sz="1400" dirty="0"/>
          </a:p>
          <a:p>
            <a:pPr marL="0" indent="0">
              <a:spcAft>
                <a:spcPts val="600"/>
              </a:spcAft>
              <a:buNone/>
            </a:pPr>
            <a:r>
              <a:rPr lang="en-US" sz="1800" dirty="0"/>
              <a:t>Tom Hedberg – MBE Chair</a:t>
            </a:r>
          </a:p>
          <a:p>
            <a:pPr marL="457200" lvl="1" indent="0">
              <a:spcAft>
                <a:spcPts val="600"/>
              </a:spcAft>
              <a:buNone/>
            </a:pPr>
            <a:r>
              <a:rPr lang="en-US" sz="1400" dirty="0"/>
              <a:t>E-mail: </a:t>
            </a:r>
            <a:r>
              <a:rPr lang="en-US" sz="1400" dirty="0">
                <a:hlinkClick r:id="rId6"/>
              </a:rPr>
              <a:t>thedberg@umd.edu</a:t>
            </a:r>
            <a:endParaRPr lang="en-US" sz="1400" dirty="0"/>
          </a:p>
          <a:p>
            <a:pPr marL="0" indent="0">
              <a:spcAft>
                <a:spcPts val="600"/>
              </a:spcAft>
              <a:buNone/>
            </a:pPr>
            <a:r>
              <a:rPr lang="en-US" sz="1800" dirty="0"/>
              <a:t>ASME MBE Standards Committee C&amp;S Connect Page</a:t>
            </a:r>
          </a:p>
          <a:p>
            <a:pPr marL="457200" lvl="1" indent="0">
              <a:spcAft>
                <a:spcPts val="600"/>
              </a:spcAft>
              <a:buNone/>
            </a:pPr>
            <a:r>
              <a:rPr lang="en-US" sz="1400" dirty="0">
                <a:hlinkClick r:id="rId7"/>
              </a:rPr>
              <a:t>https://cstools.asme.org/csconnect/CommitteePages.cfm?Committee=102216151</a:t>
            </a:r>
            <a:r>
              <a:rPr lang="en-US" sz="1400" dirty="0"/>
              <a:t>  </a:t>
            </a:r>
          </a:p>
          <a:p>
            <a:pPr marL="0" indent="0">
              <a:spcAft>
                <a:spcPts val="600"/>
              </a:spcAft>
              <a:buNone/>
            </a:pPr>
            <a:r>
              <a:rPr lang="en-US" sz="1800" dirty="0"/>
              <a:t>ASME MBE Redmine Collaboration Site</a:t>
            </a:r>
          </a:p>
          <a:p>
            <a:pPr marL="457200" lvl="1" indent="0">
              <a:spcAft>
                <a:spcPts val="600"/>
              </a:spcAft>
              <a:buNone/>
            </a:pPr>
            <a:r>
              <a:rPr lang="en-US" sz="1400" dirty="0">
                <a:hlinkClick r:id="rId8"/>
              </a:rPr>
              <a:t>https://projects.mbe.institute/projects/asme-mbe-public-page</a:t>
            </a:r>
            <a:r>
              <a:rPr lang="en-US" sz="1400" dirty="0"/>
              <a:t> </a:t>
            </a:r>
          </a:p>
        </p:txBody>
      </p:sp>
      <p:sp>
        <p:nvSpPr>
          <p:cNvPr id="2" name="Title 1"/>
          <p:cNvSpPr>
            <a:spLocks noGrp="1"/>
          </p:cNvSpPr>
          <p:nvPr>
            <p:ph type="title"/>
          </p:nvPr>
        </p:nvSpPr>
        <p:spPr>
          <a:xfrm>
            <a:off x="838200" y="0"/>
            <a:ext cx="10515600" cy="732971"/>
          </a:xfrm>
        </p:spPr>
        <p:txBody>
          <a:bodyPr>
            <a:scene3d>
              <a:camera prst="orthographicFront"/>
              <a:lightRig rig="threePt" dir="t"/>
            </a:scene3d>
            <a:sp3d extrusionH="57150">
              <a:bevelT w="38100" h="38100" prst="angle"/>
            </a:sp3d>
          </a:bodyPr>
          <a:lstStyle/>
          <a:p>
            <a:r>
              <a:rPr lang="en-US"/>
              <a:t>Want to Learn More?</a:t>
            </a:r>
          </a:p>
        </p:txBody>
      </p:sp>
      <p:pic>
        <p:nvPicPr>
          <p:cNvPr id="6" name="Graphic 5">
            <a:extLst>
              <a:ext uri="{FF2B5EF4-FFF2-40B4-BE49-F238E27FC236}">
                <a16:creationId xmlns:a16="http://schemas.microsoft.com/office/drawing/2014/main" id="{C30F0C8E-4FB7-40A6-B3C0-33CFDD4C019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53400" y="1371600"/>
            <a:ext cx="3345262" cy="3345262"/>
          </a:xfrm>
          <a:prstGeom prst="rect">
            <a:avLst/>
          </a:prstGeom>
        </p:spPr>
      </p:pic>
      <p:sp>
        <p:nvSpPr>
          <p:cNvPr id="7" name="TextBox 6">
            <a:extLst>
              <a:ext uri="{FF2B5EF4-FFF2-40B4-BE49-F238E27FC236}">
                <a16:creationId xmlns:a16="http://schemas.microsoft.com/office/drawing/2014/main" id="{BA3DECC7-8369-4F87-8A8C-FA103D2D4C9C}"/>
              </a:ext>
            </a:extLst>
          </p:cNvPr>
          <p:cNvSpPr txBox="1"/>
          <p:nvPr/>
        </p:nvSpPr>
        <p:spPr>
          <a:xfrm>
            <a:off x="8450526" y="4730106"/>
            <a:ext cx="2751010" cy="369332"/>
          </a:xfrm>
          <a:prstGeom prst="rect">
            <a:avLst/>
          </a:prstGeom>
          <a:noFill/>
        </p:spPr>
        <p:txBody>
          <a:bodyPr wrap="none" rtlCol="0">
            <a:spAutoFit/>
          </a:bodyPr>
          <a:lstStyle/>
          <a:p>
            <a:pPr algn="ctr"/>
            <a:r>
              <a:rPr lang="en-US"/>
              <a:t>Scan Me: Collaboration Site</a:t>
            </a:r>
          </a:p>
        </p:txBody>
      </p:sp>
      <p:sp>
        <p:nvSpPr>
          <p:cNvPr id="8" name="TextBox 7">
            <a:extLst>
              <a:ext uri="{FF2B5EF4-FFF2-40B4-BE49-F238E27FC236}">
                <a16:creationId xmlns:a16="http://schemas.microsoft.com/office/drawing/2014/main" id="{05D2167E-9307-4816-8905-CC191BD150E0}"/>
              </a:ext>
            </a:extLst>
          </p:cNvPr>
          <p:cNvSpPr txBox="1"/>
          <p:nvPr/>
        </p:nvSpPr>
        <p:spPr>
          <a:xfrm>
            <a:off x="5104726" y="864057"/>
            <a:ext cx="6097348" cy="1015086"/>
          </a:xfrm>
          <a:prstGeom prst="rect">
            <a:avLst/>
          </a:prstGeom>
        </p:spPr>
        <p:txBody>
          <a:bodyPr vert="horz" lIns="91440" tIns="45720" rIns="91440" bIns="45720" rtlCol="0">
            <a:normAutofit/>
          </a:bodyPr>
          <a:lstStyle>
            <a:lvl1pPr marL="228600" indent="-228600">
              <a:lnSpc>
                <a:spcPct val="90000"/>
              </a:lnSpc>
              <a:spcBef>
                <a:spcPts val="1000"/>
              </a:spcBef>
              <a:spcAft>
                <a:spcPts val="1200"/>
              </a:spcAft>
              <a:buFont typeface="Arial" panose="020B0604020202020204" pitchFamily="34" charset="0"/>
              <a:buChar char="•"/>
              <a:defRPr sz="3200"/>
            </a:lvl1pPr>
            <a:lvl2pPr marL="685800" lvl="1" indent="-228600">
              <a:lnSpc>
                <a:spcPct val="90000"/>
              </a:lnSpc>
              <a:spcBef>
                <a:spcPts val="500"/>
              </a:spcBef>
              <a:spcAft>
                <a:spcPts val="1200"/>
              </a:spcAft>
              <a:buFont typeface="Calibri" panose="020F0502020204030204" pitchFamily="34" charset="0"/>
              <a:buChar char="‒"/>
              <a:defRPr sz="2800"/>
            </a:lvl2pPr>
            <a:lvl3pPr marL="1143000" indent="-228600">
              <a:lnSpc>
                <a:spcPct val="90000"/>
              </a:lnSpc>
              <a:spcBef>
                <a:spcPts val="500"/>
              </a:spcBef>
              <a:spcAft>
                <a:spcPts val="1200"/>
              </a:spcAft>
              <a:buFont typeface="Calibri" panose="020F0502020204030204" pitchFamily="34" charset="0"/>
              <a:buChar char="‒"/>
              <a:defRPr sz="2000"/>
            </a:lvl3pPr>
            <a:lvl4pPr marL="1600200" indent="-228600">
              <a:lnSpc>
                <a:spcPct val="90000"/>
              </a:lnSpc>
              <a:spcBef>
                <a:spcPts val="500"/>
              </a:spcBef>
              <a:spcAft>
                <a:spcPts val="1200"/>
              </a:spcAft>
              <a:buFont typeface="Calibri" panose="020F0502020204030204" pitchFamily="34" charset="0"/>
              <a:buChar char="‒"/>
            </a:lvl4pPr>
            <a:lvl5pPr marL="2057400" indent="-228600">
              <a:lnSpc>
                <a:spcPct val="90000"/>
              </a:lnSpc>
              <a:spcBef>
                <a:spcPts val="500"/>
              </a:spcBef>
              <a:spcAft>
                <a:spcPts val="1200"/>
              </a:spcAft>
              <a:buFont typeface="Calibri" panose="020F050202020403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sz="1800" dirty="0"/>
          </a:p>
        </p:txBody>
      </p:sp>
    </p:spTree>
    <p:extLst>
      <p:ext uri="{BB962C8B-B14F-4D97-AF65-F5344CB8AC3E}">
        <p14:creationId xmlns:p14="http://schemas.microsoft.com/office/powerpoint/2010/main" val="267754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8519-9BE7-4EE3-AB3E-F07B02D3A631}"/>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9269CE1C-923A-47C7-B16C-E28F5CDCA730}"/>
              </a:ext>
            </a:extLst>
          </p:cNvPr>
          <p:cNvPicPr>
            <a:picLocks/>
          </p:cNvPicPr>
          <p:nvPr/>
        </p:nvPicPr>
        <p:blipFill>
          <a:blip r:embed="rId3"/>
          <a:stretch>
            <a:fillRect/>
          </a:stretch>
        </p:blipFill>
        <p:spPr>
          <a:xfrm>
            <a:off x="4019232" y="838200"/>
            <a:ext cx="4153535" cy="3835400"/>
          </a:xfrm>
          <a:prstGeom prst="rect">
            <a:avLst/>
          </a:prstGeom>
          <a:solidFill>
            <a:srgbClr val="FFFF00"/>
          </a:solidFill>
        </p:spPr>
      </p:pic>
      <p:sp>
        <p:nvSpPr>
          <p:cNvPr id="5" name="TextBox 4">
            <a:extLst>
              <a:ext uri="{FF2B5EF4-FFF2-40B4-BE49-F238E27FC236}">
                <a16:creationId xmlns:a16="http://schemas.microsoft.com/office/drawing/2014/main" id="{BCEB11D5-723D-417E-B849-34F873674847}"/>
              </a:ext>
            </a:extLst>
          </p:cNvPr>
          <p:cNvSpPr txBox="1"/>
          <p:nvPr/>
        </p:nvSpPr>
        <p:spPr>
          <a:xfrm>
            <a:off x="1762760" y="4744720"/>
            <a:ext cx="8666480" cy="830997"/>
          </a:xfrm>
          <a:prstGeom prst="rect">
            <a:avLst/>
          </a:prstGeom>
          <a:noFill/>
        </p:spPr>
        <p:txBody>
          <a:bodyPr wrap="square">
            <a:spAutoFit/>
          </a:bodyPr>
          <a:lstStyle/>
          <a:p>
            <a:pPr algn="ctr"/>
            <a:r>
              <a:rPr lang="en-US" sz="2400" dirty="0"/>
              <a:t>Any information presented is governed by a rigorous ANSI process. </a:t>
            </a:r>
          </a:p>
          <a:p>
            <a:pPr algn="ctr"/>
            <a:r>
              <a:rPr lang="en-US" sz="2400" dirty="0"/>
              <a:t>All standards content in this presentation is DRAFT-ONLY.</a:t>
            </a:r>
          </a:p>
        </p:txBody>
      </p:sp>
    </p:spTree>
    <p:extLst>
      <p:ext uri="{BB962C8B-B14F-4D97-AF65-F5344CB8AC3E}">
        <p14:creationId xmlns:p14="http://schemas.microsoft.com/office/powerpoint/2010/main" val="71680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68D1B-1CC2-410E-8A50-060953C7058B}"/>
              </a:ext>
            </a:extLst>
          </p:cNvPr>
          <p:cNvSpPr>
            <a:spLocks noGrp="1"/>
          </p:cNvSpPr>
          <p:nvPr>
            <p:ph type="title"/>
          </p:nvPr>
        </p:nvSpPr>
        <p:spPr/>
        <p:txBody>
          <a:bodyPr/>
          <a:lstStyle/>
          <a:p>
            <a:r>
              <a:rPr lang="en-US" b="1"/>
              <a:t>Digital Twin</a:t>
            </a:r>
          </a:p>
        </p:txBody>
      </p:sp>
      <p:pic>
        <p:nvPicPr>
          <p:cNvPr id="7" name="Picture 6">
            <a:extLst>
              <a:ext uri="{FF2B5EF4-FFF2-40B4-BE49-F238E27FC236}">
                <a16:creationId xmlns:a16="http://schemas.microsoft.com/office/drawing/2014/main" id="{CC302391-9724-4FE9-82A1-55C391F8AEA4}"/>
              </a:ext>
            </a:extLst>
          </p:cNvPr>
          <p:cNvPicPr>
            <a:picLocks noChangeAspect="1"/>
          </p:cNvPicPr>
          <p:nvPr/>
        </p:nvPicPr>
        <p:blipFill>
          <a:blip r:embed="rId3"/>
          <a:stretch>
            <a:fillRect/>
          </a:stretch>
        </p:blipFill>
        <p:spPr>
          <a:xfrm>
            <a:off x="0" y="2278974"/>
            <a:ext cx="12192000" cy="2300051"/>
          </a:xfrm>
          <a:prstGeom prst="rect">
            <a:avLst/>
          </a:prstGeom>
        </p:spPr>
      </p:pic>
      <p:sp>
        <p:nvSpPr>
          <p:cNvPr id="2" name="TextBox 1">
            <a:extLst>
              <a:ext uri="{FF2B5EF4-FFF2-40B4-BE49-F238E27FC236}">
                <a16:creationId xmlns:a16="http://schemas.microsoft.com/office/drawing/2014/main" id="{68A0D60A-B8F4-465E-A8E7-8C0809EEE9EB}"/>
              </a:ext>
            </a:extLst>
          </p:cNvPr>
          <p:cNvSpPr txBox="1"/>
          <p:nvPr/>
        </p:nvSpPr>
        <p:spPr>
          <a:xfrm>
            <a:off x="2738120" y="4673600"/>
            <a:ext cx="6643742" cy="646331"/>
          </a:xfrm>
          <a:prstGeom prst="rect">
            <a:avLst/>
          </a:prstGeom>
          <a:solidFill>
            <a:srgbClr val="FFFF00"/>
          </a:solidFill>
        </p:spPr>
        <p:txBody>
          <a:bodyPr wrap="none" rtlCol="0">
            <a:spAutoFit/>
          </a:bodyPr>
          <a:lstStyle/>
          <a:p>
            <a:pPr algn="ctr"/>
            <a:r>
              <a:rPr lang="en-US" i="1" dirty="0"/>
              <a:t>*This is a prototype of proof used to determine definitions for terms.</a:t>
            </a:r>
          </a:p>
          <a:p>
            <a:pPr algn="ctr"/>
            <a:r>
              <a:rPr lang="en-US" i="1" dirty="0"/>
              <a:t>Terms, definitions and related content is not released – DRAFT only</a:t>
            </a:r>
          </a:p>
        </p:txBody>
      </p:sp>
    </p:spTree>
    <p:extLst>
      <p:ext uri="{BB962C8B-B14F-4D97-AF65-F5344CB8AC3E}">
        <p14:creationId xmlns:p14="http://schemas.microsoft.com/office/powerpoint/2010/main" val="17165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E9F912-AA94-428C-9446-EE8D92BFF811}"/>
              </a:ext>
            </a:extLst>
          </p:cNvPr>
          <p:cNvPicPr>
            <a:picLocks noChangeAspect="1"/>
          </p:cNvPicPr>
          <p:nvPr/>
        </p:nvPicPr>
        <p:blipFill>
          <a:blip r:embed="rId3">
            <a:alphaModFix amt="20000"/>
            <a:duotone>
              <a:schemeClr val="bg2">
                <a:shade val="45000"/>
                <a:satMod val="135000"/>
              </a:schemeClr>
              <a:prstClr val="white"/>
            </a:duotone>
          </a:blip>
          <a:stretch>
            <a:fillRect/>
          </a:stretch>
        </p:blipFill>
        <p:spPr>
          <a:xfrm>
            <a:off x="2880491" y="266971"/>
            <a:ext cx="5543551" cy="5543551"/>
          </a:xfrm>
          <a:prstGeom prst="rect">
            <a:avLst/>
          </a:prstGeom>
        </p:spPr>
      </p:pic>
      <p:sp>
        <p:nvSpPr>
          <p:cNvPr id="4" name="Title 3">
            <a:extLst>
              <a:ext uri="{FF2B5EF4-FFF2-40B4-BE49-F238E27FC236}">
                <a16:creationId xmlns:a16="http://schemas.microsoft.com/office/drawing/2014/main" id="{05CB22D7-D132-4C04-AEEF-1F2DE8AD4CA4}"/>
              </a:ext>
            </a:extLst>
          </p:cNvPr>
          <p:cNvSpPr>
            <a:spLocks noGrp="1"/>
          </p:cNvSpPr>
          <p:nvPr>
            <p:ph type="ctrTitle"/>
          </p:nvPr>
        </p:nvSpPr>
        <p:spPr>
          <a:xfrm>
            <a:off x="630621" y="1122363"/>
            <a:ext cx="10746827" cy="2387600"/>
          </a:xfrm>
        </p:spPr>
        <p:txBody>
          <a:bodyPr/>
          <a:lstStyle/>
          <a:p>
            <a:r>
              <a:rPr lang="en-US"/>
              <a:t>Why a Model-Based Enterprise</a:t>
            </a:r>
          </a:p>
        </p:txBody>
      </p:sp>
    </p:spTree>
    <p:extLst>
      <p:ext uri="{BB962C8B-B14F-4D97-AF65-F5344CB8AC3E}">
        <p14:creationId xmlns:p14="http://schemas.microsoft.com/office/powerpoint/2010/main" val="2352339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87146-7CD3-486C-AA72-0D0322407E66}"/>
              </a:ext>
            </a:extLst>
          </p:cNvPr>
          <p:cNvSpPr>
            <a:spLocks noGrp="1"/>
          </p:cNvSpPr>
          <p:nvPr>
            <p:ph type="title"/>
          </p:nvPr>
        </p:nvSpPr>
        <p:spPr/>
        <p:txBody>
          <a:bodyPr/>
          <a:lstStyle/>
          <a:p>
            <a:r>
              <a:rPr lang="en-US"/>
              <a:t>Model-Based Enterprise Definition</a:t>
            </a:r>
          </a:p>
        </p:txBody>
      </p:sp>
      <p:pic>
        <p:nvPicPr>
          <p:cNvPr id="5" name="Content Placeholder 4">
            <a:extLst>
              <a:ext uri="{FF2B5EF4-FFF2-40B4-BE49-F238E27FC236}">
                <a16:creationId xmlns:a16="http://schemas.microsoft.com/office/drawing/2014/main" id="{1F444FC7-D723-46D6-A744-49479F5443DC}"/>
              </a:ext>
            </a:extLst>
          </p:cNvPr>
          <p:cNvPicPr>
            <a:picLocks noGrp="1" noChangeAspect="1"/>
          </p:cNvPicPr>
          <p:nvPr>
            <p:ph idx="1"/>
          </p:nvPr>
        </p:nvPicPr>
        <p:blipFill>
          <a:blip r:embed="rId3"/>
          <a:stretch>
            <a:fillRect/>
          </a:stretch>
        </p:blipFill>
        <p:spPr>
          <a:xfrm>
            <a:off x="922492" y="1566651"/>
            <a:ext cx="10116193" cy="3798368"/>
          </a:xfrm>
          <a:prstGeom prst="rect">
            <a:avLst/>
          </a:prstGeom>
        </p:spPr>
      </p:pic>
      <p:sp>
        <p:nvSpPr>
          <p:cNvPr id="2" name="TextBox 1">
            <a:extLst>
              <a:ext uri="{FF2B5EF4-FFF2-40B4-BE49-F238E27FC236}">
                <a16:creationId xmlns:a16="http://schemas.microsoft.com/office/drawing/2014/main" id="{D1EBDE7F-D76E-4176-A1EF-0546D4AC3324}"/>
              </a:ext>
            </a:extLst>
          </p:cNvPr>
          <p:cNvSpPr txBox="1"/>
          <p:nvPr/>
        </p:nvSpPr>
        <p:spPr>
          <a:xfrm>
            <a:off x="2707640" y="5291349"/>
            <a:ext cx="6643742" cy="646331"/>
          </a:xfrm>
          <a:prstGeom prst="rect">
            <a:avLst/>
          </a:prstGeom>
          <a:solidFill>
            <a:srgbClr val="FFFF00"/>
          </a:solidFill>
        </p:spPr>
        <p:txBody>
          <a:bodyPr wrap="none" rtlCol="0">
            <a:spAutoFit/>
          </a:bodyPr>
          <a:lstStyle/>
          <a:p>
            <a:pPr algn="ctr"/>
            <a:r>
              <a:rPr lang="en-US" i="1" dirty="0"/>
              <a:t>*This is a prototype of proof used to determine definitions for terms.</a:t>
            </a:r>
          </a:p>
          <a:p>
            <a:pPr algn="ctr"/>
            <a:r>
              <a:rPr lang="en-US" i="1" dirty="0"/>
              <a:t>Terms, definitions and related content is not released – DRAFT only</a:t>
            </a:r>
          </a:p>
        </p:txBody>
      </p:sp>
    </p:spTree>
    <p:extLst>
      <p:ext uri="{BB962C8B-B14F-4D97-AF65-F5344CB8AC3E}">
        <p14:creationId xmlns:p14="http://schemas.microsoft.com/office/powerpoint/2010/main" val="124413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Left-Right 12">
            <a:extLst>
              <a:ext uri="{FF2B5EF4-FFF2-40B4-BE49-F238E27FC236}">
                <a16:creationId xmlns:a16="http://schemas.microsoft.com/office/drawing/2014/main" id="{039C328C-E7B8-47FF-871B-5A9BC6CF2211}"/>
              </a:ext>
            </a:extLst>
          </p:cNvPr>
          <p:cNvSpPr/>
          <p:nvPr/>
        </p:nvSpPr>
        <p:spPr>
          <a:xfrm>
            <a:off x="3001618" y="2941983"/>
            <a:ext cx="6132444" cy="884582"/>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B5E7280-7378-42E4-B8F7-2CCBD268B8B5}"/>
              </a:ext>
            </a:extLst>
          </p:cNvPr>
          <p:cNvSpPr>
            <a:spLocks noGrp="1"/>
          </p:cNvSpPr>
          <p:nvPr>
            <p:ph type="title"/>
          </p:nvPr>
        </p:nvSpPr>
        <p:spPr/>
        <p:txBody>
          <a:bodyPr/>
          <a:lstStyle/>
          <a:p>
            <a:r>
              <a:rPr lang="en-US"/>
              <a:t>Why was the MBE Committee Formed</a:t>
            </a:r>
          </a:p>
        </p:txBody>
      </p:sp>
      <p:sp>
        <p:nvSpPr>
          <p:cNvPr id="8" name="Rectangle: Folded Corner 7">
            <a:extLst>
              <a:ext uri="{FF2B5EF4-FFF2-40B4-BE49-F238E27FC236}">
                <a16:creationId xmlns:a16="http://schemas.microsoft.com/office/drawing/2014/main" id="{4194945B-6992-4568-9AE0-F23AC486DA1D}"/>
              </a:ext>
            </a:extLst>
          </p:cNvPr>
          <p:cNvSpPr/>
          <p:nvPr/>
        </p:nvSpPr>
        <p:spPr>
          <a:xfrm>
            <a:off x="838200" y="1731696"/>
            <a:ext cx="2163417" cy="3422931"/>
          </a:xfrm>
          <a:prstGeom prst="foldedCorne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t>ASME Y14</a:t>
            </a:r>
          </a:p>
          <a:p>
            <a:pPr algn="ctr"/>
            <a:endParaRPr lang="en-US" dirty="0"/>
          </a:p>
          <a:p>
            <a:pPr algn="ctr"/>
            <a:r>
              <a:rPr lang="en-US" dirty="0"/>
              <a:t>Drawing and Document-Based Product Definition</a:t>
            </a:r>
          </a:p>
          <a:p>
            <a:pPr algn="ctr"/>
            <a:endParaRPr lang="en-US" dirty="0"/>
          </a:p>
          <a:p>
            <a:pPr algn="ctr"/>
            <a:r>
              <a:rPr lang="en-US" dirty="0"/>
              <a:t>Initial Model-Based Definition</a:t>
            </a:r>
          </a:p>
          <a:p>
            <a:pPr algn="ctr"/>
            <a:endParaRPr lang="en-US" dirty="0"/>
          </a:p>
          <a:p>
            <a:pPr algn="ctr"/>
            <a:r>
              <a:rPr lang="en-US" dirty="0"/>
              <a:t>3D Digital Product Definition (DPD)</a:t>
            </a:r>
          </a:p>
        </p:txBody>
      </p:sp>
      <p:sp>
        <p:nvSpPr>
          <p:cNvPr id="10" name="Rectangle: Folded Corner 9">
            <a:extLst>
              <a:ext uri="{FF2B5EF4-FFF2-40B4-BE49-F238E27FC236}">
                <a16:creationId xmlns:a16="http://schemas.microsoft.com/office/drawing/2014/main" id="{453474DE-D3B8-4B2F-8C99-DA654F5FDD40}"/>
              </a:ext>
            </a:extLst>
          </p:cNvPr>
          <p:cNvSpPr/>
          <p:nvPr/>
        </p:nvSpPr>
        <p:spPr>
          <a:xfrm>
            <a:off x="9134061" y="1731696"/>
            <a:ext cx="2092739" cy="3422930"/>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Industry Practice &amp; Other SDOs</a:t>
            </a:r>
          </a:p>
          <a:p>
            <a:pPr algn="ctr"/>
            <a:endParaRPr lang="en-US" dirty="0"/>
          </a:p>
          <a:p>
            <a:pPr algn="ctr"/>
            <a:r>
              <a:rPr lang="en-US" dirty="0"/>
              <a:t>Need for Digital Transformation across the Enterprise and throughout the lifecycle</a:t>
            </a:r>
          </a:p>
        </p:txBody>
      </p:sp>
      <p:sp>
        <p:nvSpPr>
          <p:cNvPr id="12" name="Rectangle: Folded Corner 11">
            <a:extLst>
              <a:ext uri="{FF2B5EF4-FFF2-40B4-BE49-F238E27FC236}">
                <a16:creationId xmlns:a16="http://schemas.microsoft.com/office/drawing/2014/main" id="{6C3CA4F5-32E4-4D8F-BA14-2F5D428D6336}"/>
              </a:ext>
            </a:extLst>
          </p:cNvPr>
          <p:cNvSpPr/>
          <p:nvPr/>
        </p:nvSpPr>
        <p:spPr>
          <a:xfrm>
            <a:off x="4151213" y="825388"/>
            <a:ext cx="3803257" cy="5381203"/>
          </a:xfrm>
          <a:prstGeom prst="foldedCorner">
            <a:avLst/>
          </a:prstGeom>
          <a:solidFill>
            <a:schemeClr val="bg1"/>
          </a:solidFill>
          <a:ln w="5715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tx1"/>
                </a:solidFill>
              </a:rPr>
              <a:t>Future Needs Identified</a:t>
            </a:r>
          </a:p>
          <a:p>
            <a:pPr algn="ctr"/>
            <a:endParaRPr lang="en-US" dirty="0">
              <a:solidFill>
                <a:schemeClr val="tx1"/>
              </a:solidFill>
            </a:endParaRPr>
          </a:p>
          <a:p>
            <a:pPr algn="ctr"/>
            <a:r>
              <a:rPr lang="en-US" dirty="0">
                <a:solidFill>
                  <a:schemeClr val="tx1"/>
                </a:solidFill>
              </a:rPr>
              <a:t>Need to go beyond product definition and 3D DPD</a:t>
            </a:r>
          </a:p>
          <a:p>
            <a:pPr algn="ctr"/>
            <a:endParaRPr lang="en-US" dirty="0">
              <a:solidFill>
                <a:schemeClr val="tx1"/>
              </a:solidFill>
            </a:endParaRPr>
          </a:p>
          <a:p>
            <a:pPr algn="ctr"/>
            <a:r>
              <a:rPr lang="en-US" dirty="0">
                <a:solidFill>
                  <a:schemeClr val="tx1"/>
                </a:solidFill>
              </a:rPr>
              <a:t>Need for Systems-level thinking</a:t>
            </a:r>
          </a:p>
          <a:p>
            <a:pPr algn="ctr"/>
            <a:endParaRPr lang="en-US" dirty="0">
              <a:solidFill>
                <a:schemeClr val="tx1"/>
              </a:solidFill>
            </a:endParaRPr>
          </a:p>
          <a:p>
            <a:pPr algn="ctr"/>
            <a:r>
              <a:rPr lang="en-US" dirty="0">
                <a:solidFill>
                  <a:schemeClr val="tx1"/>
                </a:solidFill>
              </a:rPr>
              <a:t>Because system-level standard development requires managing complex integrations across a suite of standards, there is a need for model-based standards development</a:t>
            </a:r>
          </a:p>
          <a:p>
            <a:pPr algn="ctr"/>
            <a:endParaRPr lang="en-US" dirty="0">
              <a:solidFill>
                <a:schemeClr val="tx1"/>
              </a:solidFill>
            </a:endParaRPr>
          </a:p>
          <a:p>
            <a:pPr algn="ctr"/>
            <a:r>
              <a:rPr lang="en-US" dirty="0">
                <a:solidFill>
                  <a:schemeClr val="tx1"/>
                </a:solidFill>
              </a:rPr>
              <a:t>Need for standardization around data-centric communication within distributed, federated, and linked organization(s)</a:t>
            </a:r>
          </a:p>
        </p:txBody>
      </p:sp>
    </p:spTree>
    <p:extLst>
      <p:ext uri="{BB962C8B-B14F-4D97-AF65-F5344CB8AC3E}">
        <p14:creationId xmlns:p14="http://schemas.microsoft.com/office/powerpoint/2010/main" val="330510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71"/>
            <a:ext cx="10515600" cy="798656"/>
          </a:xfrm>
        </p:spPr>
        <p:txBody>
          <a:bodyPr>
            <a:scene3d>
              <a:camera prst="orthographicFront"/>
              <a:lightRig rig="threePt" dir="t"/>
            </a:scene3d>
            <a:sp3d extrusionH="57150">
              <a:bevelT w="38100" h="38100" prst="angle"/>
            </a:sp3d>
          </a:bodyPr>
          <a:lstStyle/>
          <a:p>
            <a:r>
              <a:rPr lang="en-US"/>
              <a:t>ASME MBE Standards Committee </a:t>
            </a:r>
          </a:p>
        </p:txBody>
      </p:sp>
      <p:sp>
        <p:nvSpPr>
          <p:cNvPr id="3" name="Content Placeholder 2"/>
          <p:cNvSpPr>
            <a:spLocks noGrp="1"/>
          </p:cNvSpPr>
          <p:nvPr>
            <p:ph idx="1"/>
          </p:nvPr>
        </p:nvSpPr>
        <p:spPr>
          <a:xfrm>
            <a:off x="838200" y="1167386"/>
            <a:ext cx="10515600" cy="1337690"/>
          </a:xfrm>
        </p:spPr>
        <p:txBody>
          <a:bodyPr>
            <a:normAutofit/>
          </a:bodyPr>
          <a:lstStyle/>
          <a:p>
            <a:pPr marL="0" indent="0">
              <a:spcAft>
                <a:spcPts val="1000"/>
              </a:spcAft>
              <a:buNone/>
            </a:pPr>
            <a:r>
              <a:rPr lang="en-US" sz="2000" i="1">
                <a:effectLst>
                  <a:outerShdw blurRad="38100" dist="38100" dir="2700000" algn="tl">
                    <a:srgbClr val="000000">
                      <a:alpha val="43137"/>
                    </a:srgbClr>
                  </a:outerShdw>
                </a:effectLst>
              </a:rPr>
              <a:t>Charter: </a:t>
            </a:r>
            <a:r>
              <a:rPr lang="en-US" sz="2000" i="1"/>
              <a:t>Develop standards or related products that provide rules, guidance, and examples for the creation, use and reuse of model-based datasets, data models, and related topics within a Model-Based Enterprise.</a:t>
            </a:r>
          </a:p>
          <a:p>
            <a:pPr marL="0" indent="0">
              <a:buNone/>
            </a:pPr>
            <a:endParaRPr lang="en-US" sz="2000" i="1"/>
          </a:p>
          <a:p>
            <a:pPr marL="0" indent="0">
              <a:buNone/>
            </a:pPr>
            <a:endParaRPr lang="en-US" sz="2800" i="1"/>
          </a:p>
        </p:txBody>
      </p:sp>
      <p:sp>
        <p:nvSpPr>
          <p:cNvPr id="7" name="Rectangle 6"/>
          <p:cNvSpPr/>
          <p:nvPr/>
        </p:nvSpPr>
        <p:spPr>
          <a:xfrm>
            <a:off x="834096" y="2163355"/>
            <a:ext cx="8233703" cy="3642023"/>
          </a:xfrm>
          <a:prstGeom prst="rect">
            <a:avLst/>
          </a:prstGeom>
        </p:spPr>
        <p:txBody>
          <a:bodyPr wrap="square">
            <a:spAutoFit/>
          </a:bodyPr>
          <a:lstStyle/>
          <a:p>
            <a:r>
              <a:rPr lang="en-US" sz="2000">
                <a:effectLst>
                  <a:outerShdw blurRad="38100" dist="38100" dir="2700000" algn="tl">
                    <a:srgbClr val="000000">
                      <a:alpha val="43137"/>
                    </a:srgbClr>
                  </a:outerShdw>
                </a:effectLst>
                <a:cs typeface="Arial" panose="020B0604020202020204" pitchFamily="34" charset="0"/>
              </a:rPr>
              <a:t>Areas of Concentration</a:t>
            </a:r>
          </a:p>
          <a:p>
            <a:pPr marL="342900" lvl="1" indent="-342900" fontAlgn="base">
              <a:spcBef>
                <a:spcPts val="1000"/>
              </a:spcBef>
              <a:buFont typeface="Arial" panose="020B0604020202020204" pitchFamily="34" charset="0"/>
              <a:buChar char="•"/>
            </a:pPr>
            <a:r>
              <a:rPr lang="en-US"/>
              <a:t>Types of models and their intended uses</a:t>
            </a:r>
          </a:p>
          <a:p>
            <a:pPr marL="342900" lvl="1" indent="-342900" fontAlgn="base">
              <a:spcBef>
                <a:spcPts val="1000"/>
              </a:spcBef>
              <a:buFont typeface="Arial" panose="020B0604020202020204" pitchFamily="34" charset="0"/>
              <a:buChar char="•"/>
            </a:pPr>
            <a:r>
              <a:rPr lang="en-US"/>
              <a:t>Rules for representing requirements and constraints</a:t>
            </a:r>
          </a:p>
          <a:p>
            <a:pPr marL="342900" lvl="1" indent="-342900" fontAlgn="base">
              <a:spcBef>
                <a:spcPts val="1000"/>
              </a:spcBef>
              <a:buFont typeface="Arial" panose="020B0604020202020204" pitchFamily="34" charset="0"/>
              <a:buChar char="•"/>
            </a:pPr>
            <a:r>
              <a:rPr lang="en-US"/>
              <a:t>Types of features and data elements for model-based datasets</a:t>
            </a:r>
          </a:p>
          <a:p>
            <a:pPr marL="342900" lvl="1" indent="-342900" fontAlgn="base">
              <a:spcBef>
                <a:spcPts val="1000"/>
              </a:spcBef>
              <a:buFont typeface="Arial" panose="020B0604020202020204" pitchFamily="34" charset="0"/>
              <a:buChar char="•"/>
            </a:pPr>
            <a:r>
              <a:rPr lang="en-US"/>
              <a:t>Schemas for datasets</a:t>
            </a:r>
          </a:p>
          <a:p>
            <a:pPr marL="342900" lvl="1" indent="-342900" fontAlgn="base">
              <a:spcBef>
                <a:spcPts val="1000"/>
              </a:spcBef>
              <a:buFont typeface="Arial" panose="020B0604020202020204" pitchFamily="34" charset="0"/>
              <a:buChar char="•"/>
            </a:pPr>
            <a:r>
              <a:rPr lang="en-US"/>
              <a:t>Management of links between product definition and process definition</a:t>
            </a:r>
          </a:p>
          <a:p>
            <a:pPr marL="342900" lvl="1" indent="-342900" fontAlgn="base">
              <a:spcBef>
                <a:spcPts val="1000"/>
              </a:spcBef>
              <a:buFont typeface="Arial" panose="020B0604020202020204" pitchFamily="34" charset="0"/>
              <a:buChar char="•"/>
            </a:pPr>
            <a:r>
              <a:rPr lang="en-US"/>
              <a:t>Rules governing data quality</a:t>
            </a:r>
          </a:p>
          <a:p>
            <a:pPr marL="342900" lvl="1" indent="-342900" fontAlgn="base">
              <a:spcBef>
                <a:spcPts val="1000"/>
              </a:spcBef>
              <a:buFont typeface="Arial" panose="020B0604020202020204" pitchFamily="34" charset="0"/>
              <a:buChar char="•"/>
            </a:pPr>
            <a:r>
              <a:rPr lang="en-US"/>
              <a:t>Creation, management, and use of product definition and process definition data</a:t>
            </a:r>
          </a:p>
          <a:p>
            <a:pPr marL="342900" lvl="1" indent="-342900" fontAlgn="base">
              <a:spcBef>
                <a:spcPts val="1000"/>
              </a:spcBef>
              <a:buFont typeface="Arial" panose="020B0604020202020204" pitchFamily="34" charset="0"/>
              <a:buChar char="•"/>
            </a:pPr>
            <a:r>
              <a:rPr lang="en-US"/>
              <a:t>Management of discrepancies between existing standards affecting MBE and MBD</a:t>
            </a:r>
          </a:p>
        </p:txBody>
      </p:sp>
      <p:pic>
        <p:nvPicPr>
          <p:cNvPr id="9" name="Picture 8">
            <a:extLst>
              <a:ext uri="{FF2B5EF4-FFF2-40B4-BE49-F238E27FC236}">
                <a16:creationId xmlns:a16="http://schemas.microsoft.com/office/drawing/2014/main" id="{882213B7-17F9-416E-9A45-D09B1F89986A}"/>
              </a:ext>
            </a:extLst>
          </p:cNvPr>
          <p:cNvPicPr>
            <a:picLocks noChangeAspect="1"/>
          </p:cNvPicPr>
          <p:nvPr/>
        </p:nvPicPr>
        <p:blipFill>
          <a:blip r:embed="rId3">
            <a:alphaModFix/>
          </a:blip>
          <a:stretch>
            <a:fillRect/>
          </a:stretch>
        </p:blipFill>
        <p:spPr>
          <a:xfrm>
            <a:off x="8557591" y="2031933"/>
            <a:ext cx="3475015" cy="3475015"/>
          </a:xfrm>
          <a:prstGeom prst="rect">
            <a:avLst/>
          </a:prstGeom>
        </p:spPr>
      </p:pic>
      <p:pic>
        <p:nvPicPr>
          <p:cNvPr id="11" name="Picture 10">
            <a:extLst>
              <a:ext uri="{FF2B5EF4-FFF2-40B4-BE49-F238E27FC236}">
                <a16:creationId xmlns:a16="http://schemas.microsoft.com/office/drawing/2014/main" id="{1F2A780B-3B29-4464-99C2-DCD217BF16A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044"/>
          <a:stretch/>
        </p:blipFill>
        <p:spPr bwMode="auto">
          <a:xfrm>
            <a:off x="9770989" y="3527906"/>
            <a:ext cx="1038309" cy="47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23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B22D7-D132-4C04-AEEF-1F2DE8AD4CA4}"/>
              </a:ext>
            </a:extLst>
          </p:cNvPr>
          <p:cNvSpPr>
            <a:spLocks noGrp="1"/>
          </p:cNvSpPr>
          <p:nvPr>
            <p:ph type="ctrTitle"/>
          </p:nvPr>
        </p:nvSpPr>
        <p:spPr>
          <a:xfrm>
            <a:off x="630621" y="1122363"/>
            <a:ext cx="10746827" cy="2387600"/>
          </a:xfrm>
        </p:spPr>
        <p:txBody>
          <a:bodyPr/>
          <a:lstStyle/>
          <a:p>
            <a:r>
              <a:rPr lang="en-US"/>
              <a:t>How we plan to write standards for  a Model-Based Enterprise</a:t>
            </a:r>
          </a:p>
        </p:txBody>
      </p:sp>
      <p:pic>
        <p:nvPicPr>
          <p:cNvPr id="2" name="Picture 1">
            <a:extLst>
              <a:ext uri="{FF2B5EF4-FFF2-40B4-BE49-F238E27FC236}">
                <a16:creationId xmlns:a16="http://schemas.microsoft.com/office/drawing/2014/main" id="{A46503CF-0E49-4C42-8558-F11BC853B220}"/>
              </a:ext>
            </a:extLst>
          </p:cNvPr>
          <p:cNvPicPr>
            <a:picLocks noChangeAspect="1"/>
          </p:cNvPicPr>
          <p:nvPr/>
        </p:nvPicPr>
        <p:blipFill>
          <a:blip r:embed="rId3">
            <a:alphaModFix amt="20000"/>
            <a:duotone>
              <a:schemeClr val="bg2">
                <a:shade val="45000"/>
                <a:satMod val="135000"/>
              </a:schemeClr>
              <a:prstClr val="white"/>
            </a:duotone>
          </a:blip>
          <a:stretch>
            <a:fillRect/>
          </a:stretch>
        </p:blipFill>
        <p:spPr>
          <a:xfrm>
            <a:off x="2880491" y="230757"/>
            <a:ext cx="5543551" cy="5543551"/>
          </a:xfrm>
          <a:prstGeom prst="rect">
            <a:avLst/>
          </a:prstGeom>
        </p:spPr>
      </p:pic>
    </p:spTree>
    <p:extLst>
      <p:ext uri="{BB962C8B-B14F-4D97-AF65-F5344CB8AC3E}">
        <p14:creationId xmlns:p14="http://schemas.microsoft.com/office/powerpoint/2010/main" val="1680647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Presentation Them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heme2" id="{1F4ACDB9-706C-444A-86BD-DFDDCBE6B5C6}" vid="{84FC7EA0-3FCC-4E3F-9E39-053FF7D1A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5A0988-48A1-4444-8B62-7A94E5B4828D}">
  <we:reference id="1f4df590-35fc-4b16-a239-39709f9d8a74" version="1.0.0.1" store="EXCatalog" storeType="EXCatalog"/>
  <we:alternateReferences>
    <we:reference id="WA104381063"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5CCD10EEEA3A489D5259D9AB6924D5" ma:contentTypeVersion="15" ma:contentTypeDescription="Create a new document." ma:contentTypeScope="" ma:versionID="f55edaeaae3107cd80ebd1ad669912ec">
  <xsd:schema xmlns:xsd="http://www.w3.org/2001/XMLSchema" xmlns:xs="http://www.w3.org/2001/XMLSchema" xmlns:p="http://schemas.microsoft.com/office/2006/metadata/properties" xmlns:ns2="c46ae84f-4e32-450f-b9bd-4bf55d78e2b5" xmlns:ns3="91910597-7b09-4903-a442-6c9aed10b77c" targetNamespace="http://schemas.microsoft.com/office/2006/metadata/properties" ma:root="true" ma:fieldsID="02f77118b364a23e1c627838277bdc72" ns2:_="" ns3:_="">
    <xsd:import namespace="c46ae84f-4e32-450f-b9bd-4bf55d78e2b5"/>
    <xsd:import namespace="91910597-7b09-4903-a442-6c9aed10b7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2:_Flow_SignoffStatus" minOccurs="0"/>
                <xsd:element ref="ns2:Date" minOccurs="0"/>
                <xsd:element ref="ns2: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ae84f-4e32-450f-b9bd-4bf55d78e2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_Flow_SignoffStatus" ma:index="18" nillable="true" ma:displayName="Sign-off status" ma:internalName="_x0024_Resources_x003a_core_x002c_Signoff_Status_x003b_">
      <xsd:simpleType>
        <xsd:restriction base="dms:Text"/>
      </xsd:simpleType>
    </xsd:element>
    <xsd:element name="Date" ma:index="19" nillable="true" ma:displayName="Date" ma:format="DateTime" ma:internalName="Date">
      <xsd:simpleType>
        <xsd:restriction base="dms:DateTime"/>
      </xsd:simpleType>
    </xsd:element>
    <xsd:element name="Location" ma:index="20" nillable="true" ma:displayName="Location" ma:format="Hyperlink" ma:internalName="Locatio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910597-7b09-4903-a442-6c9aed10b77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c46ae84f-4e32-450f-b9bd-4bf55d78e2b5" xsi:nil="true"/>
    <Location xmlns="c46ae84f-4e32-450f-b9bd-4bf55d78e2b5">
      <Url xsi:nil="true"/>
      <Description xsi:nil="true"/>
    </Location>
    <_Flow_SignoffStatus xmlns="c46ae84f-4e32-450f-b9bd-4bf55d78e2b5" xsi:nil="true"/>
  </documentManagement>
</p:properties>
</file>

<file path=customXml/itemProps1.xml><?xml version="1.0" encoding="utf-8"?>
<ds:datastoreItem xmlns:ds="http://schemas.openxmlformats.org/officeDocument/2006/customXml" ds:itemID="{70506A77-B6E0-4518-B983-DF90F5B16961}">
  <ds:schemaRefs>
    <ds:schemaRef ds:uri="http://schemas.microsoft.com/sharepoint/v3/contenttype/forms"/>
  </ds:schemaRefs>
</ds:datastoreItem>
</file>

<file path=customXml/itemProps2.xml><?xml version="1.0" encoding="utf-8"?>
<ds:datastoreItem xmlns:ds="http://schemas.openxmlformats.org/officeDocument/2006/customXml" ds:itemID="{193F55AB-5224-4FAB-A251-9C7153A4106F}">
  <ds:schemaRefs>
    <ds:schemaRef ds:uri="91910597-7b09-4903-a442-6c9aed10b77c"/>
    <ds:schemaRef ds:uri="c46ae84f-4e32-450f-b9bd-4bf55d78e2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584122-79FC-4FF3-8AAB-54C9CE71FA71}">
  <ds:schemaRefs>
    <ds:schemaRef ds:uri="http://purl.org/dc/terms/"/>
    <ds:schemaRef ds:uri="http://www.w3.org/XML/1998/namespace"/>
    <ds:schemaRef ds:uri="http://purl.org/dc/elements/1.1/"/>
    <ds:schemaRef ds:uri="http://schemas.microsoft.com/office/2006/documentManagement/types"/>
    <ds:schemaRef ds:uri="http://schemas.openxmlformats.org/package/2006/metadata/core-properties"/>
    <ds:schemaRef ds:uri="c46ae84f-4e32-450f-b9bd-4bf55d78e2b5"/>
    <ds:schemaRef ds:uri="http://schemas.microsoft.com/office/2006/metadata/properties"/>
    <ds:schemaRef ds:uri="91910597-7b09-4903-a442-6c9aed10b77c"/>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Theme2</Template>
  <TotalTime>476</TotalTime>
  <Words>2456</Words>
  <Application>Microsoft Office PowerPoint</Application>
  <PresentationFormat>Widescreen</PresentationFormat>
  <Paragraphs>295</Paragraphs>
  <Slides>23</Slides>
  <Notes>23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-apple-system</vt:lpstr>
      <vt:lpstr>Arial</vt:lpstr>
      <vt:lpstr>Calibri</vt:lpstr>
      <vt:lpstr>Calibri Light</vt:lpstr>
      <vt:lpstr>helvetica neue</vt:lpstr>
      <vt:lpstr>Trebuchet MS</vt:lpstr>
      <vt:lpstr>Wingdings</vt:lpstr>
      <vt:lpstr>Presentation Theme2</vt:lpstr>
      <vt:lpstr>ASME Model-Based Enterprise Standards to Support the Digital Twin</vt:lpstr>
      <vt:lpstr>Jennifer Herron</vt:lpstr>
      <vt:lpstr>PowerPoint Presentation</vt:lpstr>
      <vt:lpstr>Digital Twin</vt:lpstr>
      <vt:lpstr>Why a Model-Based Enterprise</vt:lpstr>
      <vt:lpstr>Model-Based Enterprise Definition</vt:lpstr>
      <vt:lpstr>Why was the MBE Committee Formed</vt:lpstr>
      <vt:lpstr>ASME MBE Standards Committee </vt:lpstr>
      <vt:lpstr>How we plan to write standards for  a Model-Based Enterprise</vt:lpstr>
      <vt:lpstr>Goal: Enable the True Digital Thread</vt:lpstr>
      <vt:lpstr>ASME MBE Standards Committee Timeline</vt:lpstr>
      <vt:lpstr>ASME MBE Committee Structure</vt:lpstr>
      <vt:lpstr>Organizations Represented in ASME MBE</vt:lpstr>
      <vt:lpstr>Working Groups Overview and Status</vt:lpstr>
      <vt:lpstr>Near Term Strategy Working Group</vt:lpstr>
      <vt:lpstr>Terms Working Group</vt:lpstr>
      <vt:lpstr>Top Terms</vt:lpstr>
      <vt:lpstr>UCMBSD Working Group Use Cases and Model-Based Standards Development (MBSD) Methodology</vt:lpstr>
      <vt:lpstr>Framework Working Group</vt:lpstr>
      <vt:lpstr>ASME MBE Recommendation Report</vt:lpstr>
      <vt:lpstr>We need …</vt:lpstr>
      <vt:lpstr>How to Get Involved</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ASME MBE SC to support the Digital Twin</dc:title>
  <dc:creator>Michelle Pagano;Jennifer Herron</dc:creator>
  <cp:keywords>MBE</cp:keywords>
  <cp:lastModifiedBy>Jennifer Herron</cp:lastModifiedBy>
  <cp:revision>7</cp:revision>
  <dcterms:created xsi:type="dcterms:W3CDTF">2020-02-17T18:38:11Z</dcterms:created>
  <dcterms:modified xsi:type="dcterms:W3CDTF">2020-11-06T20:41:01Z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0x010100CF5CCD10EEEA3A489D5259D9AB6924D5</vt:lpwstr>
  </property>
</Properties>
</file>